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21"/>
  </p:notesMasterIdLst>
  <p:handoutMasterIdLst>
    <p:handoutMasterId r:id="rId22"/>
  </p:handoutMasterIdLst>
  <p:sldIdLst>
    <p:sldId id="441" r:id="rId2"/>
    <p:sldId id="489" r:id="rId3"/>
    <p:sldId id="495" r:id="rId4"/>
    <p:sldId id="651" r:id="rId5"/>
    <p:sldId id="629" r:id="rId6"/>
    <p:sldId id="490" r:id="rId7"/>
    <p:sldId id="488" r:id="rId8"/>
    <p:sldId id="653" r:id="rId9"/>
    <p:sldId id="681" r:id="rId10"/>
    <p:sldId id="680" r:id="rId11"/>
    <p:sldId id="654" r:id="rId12"/>
    <p:sldId id="655" r:id="rId13"/>
    <p:sldId id="647" r:id="rId14"/>
    <p:sldId id="666" r:id="rId15"/>
    <p:sldId id="678" r:id="rId16"/>
    <p:sldId id="622" r:id="rId17"/>
    <p:sldId id="679" r:id="rId18"/>
    <p:sldId id="652" r:id="rId19"/>
    <p:sldId id="487" r:id="rId20"/>
  </p:sldIdLst>
  <p:sldSz cx="16256000" cy="9144000"/>
  <p:notesSz cx="6858000" cy="9144000"/>
  <p:defaultTex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244" userDrawn="1">
          <p15:clr>
            <a:srgbClr val="A4A3A4"/>
          </p15:clr>
        </p15:guide>
        <p15:guide id="2" orient="horz" pos="5588" userDrawn="1">
          <p15:clr>
            <a:srgbClr val="A4A3A4"/>
          </p15:clr>
        </p15:guide>
        <p15:guide id="3" orient="horz" pos="2274" userDrawn="1">
          <p15:clr>
            <a:srgbClr val="A4A3A4"/>
          </p15:clr>
        </p15:guide>
        <p15:guide id="4" orient="horz" pos="2034" userDrawn="1">
          <p15:clr>
            <a:srgbClr val="A4A3A4"/>
          </p15:clr>
        </p15:guide>
        <p15:guide id="5" orient="horz" pos="165" userDrawn="1">
          <p15:clr>
            <a:srgbClr val="A4A3A4"/>
          </p15:clr>
        </p15:guide>
        <p15:guide id="6" orient="horz" pos="2837" userDrawn="1">
          <p15:clr>
            <a:srgbClr val="A4A3A4"/>
          </p15:clr>
        </p15:guide>
        <p15:guide id="7" orient="horz" pos="498" userDrawn="1">
          <p15:clr>
            <a:srgbClr val="A4A3A4"/>
          </p15:clr>
        </p15:guide>
        <p15:guide id="8" orient="horz" pos="1314" userDrawn="1">
          <p15:clr>
            <a:srgbClr val="A4A3A4"/>
          </p15:clr>
        </p15:guide>
        <p15:guide id="9" pos="10079" userDrawn="1">
          <p15:clr>
            <a:srgbClr val="A4A3A4"/>
          </p15:clr>
        </p15:guide>
        <p15:guide id="10" pos="5120" userDrawn="1">
          <p15:clr>
            <a:srgbClr val="A4A3A4"/>
          </p15:clr>
        </p15:guide>
        <p15:guide id="11" pos="9732" userDrawn="1">
          <p15:clr>
            <a:srgbClr val="A4A3A4"/>
          </p15:clr>
        </p15:guide>
        <p15:guide id="12" pos="160" userDrawn="1">
          <p15:clr>
            <a:srgbClr val="A4A3A4"/>
          </p15:clr>
        </p15:guide>
        <p15:guide id="13" pos="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194A4"/>
    <a:srgbClr val="B8B2A9"/>
    <a:srgbClr val="EAEAEA"/>
    <a:srgbClr val="FFFFFF"/>
    <a:srgbClr val="32607D"/>
    <a:srgbClr val="31607D"/>
    <a:srgbClr val="BD081C"/>
    <a:srgbClr val="BF607D"/>
    <a:srgbClr val="EBEBEB"/>
    <a:srgbClr val="4481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07" autoAdjust="0"/>
    <p:restoredTop sz="91408" autoAdjust="0"/>
  </p:normalViewPr>
  <p:slideViewPr>
    <p:cSldViewPr snapToGrid="0" snapToObjects="1">
      <p:cViewPr varScale="1">
        <p:scale>
          <a:sx n="74" d="100"/>
          <a:sy n="74" d="100"/>
        </p:scale>
        <p:origin x="192" y="472"/>
      </p:cViewPr>
      <p:guideLst>
        <p:guide orient="horz" pos="5244"/>
        <p:guide orient="horz" pos="5588"/>
        <p:guide orient="horz" pos="2274"/>
        <p:guide orient="horz" pos="2034"/>
        <p:guide orient="horz" pos="165"/>
        <p:guide orient="horz" pos="2837"/>
        <p:guide orient="horz" pos="498"/>
        <p:guide orient="horz" pos="1314"/>
        <p:guide pos="10079"/>
        <p:guide pos="5120"/>
        <p:guide pos="9732"/>
        <p:guide pos="160"/>
        <p:guide pos="5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910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0B09869-8828-9248-AB44-00BEE2765DEB}" type="datetimeFigureOut">
              <a:rPr lang="en-US" smtClean="0"/>
              <a:t>2/7/24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C38341-34F6-A846-B97B-303C45A85394}" type="slidenum">
              <a:rPr lang="en-US" smtClean="0"/>
              <a:t>‹#›</a:t>
            </a:fld>
            <a:endParaRPr lang="en-US"/>
          </a:p>
        </p:txBody>
      </p:sp>
    </p:spTree>
    <p:extLst>
      <p:ext uri="{BB962C8B-B14F-4D97-AF65-F5344CB8AC3E}">
        <p14:creationId xmlns:p14="http://schemas.microsoft.com/office/powerpoint/2010/main" val="17447500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77C18-3C5D-F34B-B0BF-0447D92CA561}" type="datetimeFigureOut">
              <a:rPr lang="en-US" smtClean="0"/>
              <a:t>2/7/24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43CEC9-07F1-5646-ADA6-7D9760F8F900}" type="slidenum">
              <a:rPr lang="en-US" smtClean="0"/>
              <a:t>‹#›</a:t>
            </a:fld>
            <a:endParaRPr lang="en-US"/>
          </a:p>
        </p:txBody>
      </p:sp>
    </p:spTree>
    <p:extLst>
      <p:ext uri="{BB962C8B-B14F-4D97-AF65-F5344CB8AC3E}">
        <p14:creationId xmlns:p14="http://schemas.microsoft.com/office/powerpoint/2010/main" val="753782504"/>
      </p:ext>
    </p:extLst>
  </p:cSld>
  <p:clrMap bg1="lt1" tx1="dk1" bg2="lt2" tx2="dk2" accent1="accent1" accent2="accent2" accent3="accent3" accent4="accent4" accent5="accent5" accent6="accent6" hlink="hlink" folHlink="folHlink"/>
  <p:hf hdr="0" ftr="0" dt="0"/>
  <p:notesStyle>
    <a:lvl1pPr marL="0" algn="l" defTabSz="457124" rtl="0" eaLnBrk="1" latinLnBrk="0" hangingPunct="1">
      <a:defRPr sz="1200" kern="1200">
        <a:solidFill>
          <a:schemeClr val="tx1"/>
        </a:solidFill>
        <a:latin typeface="+mn-lt"/>
        <a:ea typeface="+mn-ea"/>
        <a:cs typeface="+mn-cs"/>
      </a:defRPr>
    </a:lvl1pPr>
    <a:lvl2pPr marL="457124" algn="l" defTabSz="457124" rtl="0" eaLnBrk="1" latinLnBrk="0" hangingPunct="1">
      <a:defRPr sz="1200" kern="1200">
        <a:solidFill>
          <a:schemeClr val="tx1"/>
        </a:solidFill>
        <a:latin typeface="+mn-lt"/>
        <a:ea typeface="+mn-ea"/>
        <a:cs typeface="+mn-cs"/>
      </a:defRPr>
    </a:lvl2pPr>
    <a:lvl3pPr marL="914250" algn="l" defTabSz="457124" rtl="0" eaLnBrk="1" latinLnBrk="0" hangingPunct="1">
      <a:defRPr sz="1200" kern="1200">
        <a:solidFill>
          <a:schemeClr val="tx1"/>
        </a:solidFill>
        <a:latin typeface="+mn-lt"/>
        <a:ea typeface="+mn-ea"/>
        <a:cs typeface="+mn-cs"/>
      </a:defRPr>
    </a:lvl3pPr>
    <a:lvl4pPr marL="1371374" algn="l" defTabSz="457124" rtl="0" eaLnBrk="1" latinLnBrk="0" hangingPunct="1">
      <a:defRPr sz="1200" kern="1200">
        <a:solidFill>
          <a:schemeClr val="tx1"/>
        </a:solidFill>
        <a:latin typeface="+mn-lt"/>
        <a:ea typeface="+mn-ea"/>
        <a:cs typeface="+mn-cs"/>
      </a:defRPr>
    </a:lvl4pPr>
    <a:lvl5pPr marL="1828498" algn="l" defTabSz="457124" rtl="0" eaLnBrk="1" latinLnBrk="0" hangingPunct="1">
      <a:defRPr sz="1200" kern="1200">
        <a:solidFill>
          <a:schemeClr val="tx1"/>
        </a:solidFill>
        <a:latin typeface="+mn-lt"/>
        <a:ea typeface="+mn-ea"/>
        <a:cs typeface="+mn-cs"/>
      </a:defRPr>
    </a:lvl5pPr>
    <a:lvl6pPr marL="2285621" algn="l" defTabSz="457124" rtl="0" eaLnBrk="1" latinLnBrk="0" hangingPunct="1">
      <a:defRPr sz="1200" kern="1200">
        <a:solidFill>
          <a:schemeClr val="tx1"/>
        </a:solidFill>
        <a:latin typeface="+mn-lt"/>
        <a:ea typeface="+mn-ea"/>
        <a:cs typeface="+mn-cs"/>
      </a:defRPr>
    </a:lvl6pPr>
    <a:lvl7pPr marL="2742747" algn="l" defTabSz="457124" rtl="0" eaLnBrk="1" latinLnBrk="0" hangingPunct="1">
      <a:defRPr sz="1200" kern="1200">
        <a:solidFill>
          <a:schemeClr val="tx1"/>
        </a:solidFill>
        <a:latin typeface="+mn-lt"/>
        <a:ea typeface="+mn-ea"/>
        <a:cs typeface="+mn-cs"/>
      </a:defRPr>
    </a:lvl7pPr>
    <a:lvl8pPr marL="3199871" algn="l" defTabSz="457124" rtl="0" eaLnBrk="1" latinLnBrk="0" hangingPunct="1">
      <a:defRPr sz="1200" kern="1200">
        <a:solidFill>
          <a:schemeClr val="tx1"/>
        </a:solidFill>
        <a:latin typeface="+mn-lt"/>
        <a:ea typeface="+mn-ea"/>
        <a:cs typeface="+mn-cs"/>
      </a:defRPr>
    </a:lvl8pPr>
    <a:lvl9pPr marL="3656995" algn="l" defTabSz="457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0</a:t>
            </a:fld>
            <a:endParaRPr lang="en-US"/>
          </a:p>
        </p:txBody>
      </p:sp>
    </p:spTree>
    <p:extLst>
      <p:ext uri="{BB962C8B-B14F-4D97-AF65-F5344CB8AC3E}">
        <p14:creationId xmlns:p14="http://schemas.microsoft.com/office/powerpoint/2010/main" val="2213011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noRot="1" noChangeAspect="1"/>
          </p:cNvSpPr>
          <p:nvPr>
            <p:ph type="sldImg"/>
          </p:nvPr>
        </p:nvSpPr>
        <p:spPr>
          <a:prstGeom prst="rect">
            <a:avLst/>
          </a:prstGeom>
        </p:spPr>
        <p:txBody>
          <a:bodyPr/>
          <a:lstStyle/>
          <a:p>
            <a:endParaRPr/>
          </a:p>
        </p:txBody>
      </p:sp>
      <p:sp>
        <p:nvSpPr>
          <p:cNvPr id="589" name="Shape 589"/>
          <p:cNvSpPr>
            <a:spLocks noGrp="1"/>
          </p:cNvSpPr>
          <p:nvPr>
            <p:ph type="body" sz="quarter" idx="1"/>
          </p:nvPr>
        </p:nvSpPr>
        <p:spPr>
          <a:prstGeom prst="rect">
            <a:avLst/>
          </a:prstGeom>
        </p:spPr>
        <p:txBody>
          <a:bodyPr/>
          <a:lstStyle/>
          <a:p>
            <a:pPr marL="0" indent="0">
              <a:buClr>
                <a:schemeClr val="accent2">
                  <a:hueOff val="-397790"/>
                  <a:satOff val="91878"/>
                  <a:lumOff val="-61072"/>
                </a:schemeClr>
              </a:buClr>
              <a:buSzPct val="70000"/>
              <a:buFont typeface="Zapf Dingbats"/>
              <a:buNone/>
            </a:pPr>
            <a:endParaRPr dirty="0"/>
          </a:p>
        </p:txBody>
      </p:sp>
    </p:spTree>
    <p:extLst>
      <p:ext uri="{BB962C8B-B14F-4D97-AF65-F5344CB8AC3E}">
        <p14:creationId xmlns:p14="http://schemas.microsoft.com/office/powerpoint/2010/main" val="2313033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8</a:t>
            </a:fld>
            <a:endParaRPr lang="en-US"/>
          </a:p>
        </p:txBody>
      </p:sp>
    </p:spTree>
    <p:extLst>
      <p:ext uri="{BB962C8B-B14F-4D97-AF65-F5344CB8AC3E}">
        <p14:creationId xmlns:p14="http://schemas.microsoft.com/office/powerpoint/2010/main" val="1255005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9</a:t>
            </a:fld>
            <a:endParaRPr lang="en-US"/>
          </a:p>
        </p:txBody>
      </p:sp>
    </p:spTree>
    <p:extLst>
      <p:ext uri="{BB962C8B-B14F-4D97-AF65-F5344CB8AC3E}">
        <p14:creationId xmlns:p14="http://schemas.microsoft.com/office/powerpoint/2010/main" val="860466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10</a:t>
            </a:fld>
            <a:endParaRPr lang="en-US"/>
          </a:p>
        </p:txBody>
      </p:sp>
    </p:spTree>
    <p:extLst>
      <p:ext uri="{BB962C8B-B14F-4D97-AF65-F5344CB8AC3E}">
        <p14:creationId xmlns:p14="http://schemas.microsoft.com/office/powerpoint/2010/main" val="3783839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11</a:t>
            </a:fld>
            <a:endParaRPr lang="en-US"/>
          </a:p>
        </p:txBody>
      </p:sp>
    </p:spTree>
    <p:extLst>
      <p:ext uri="{BB962C8B-B14F-4D97-AF65-F5344CB8AC3E}">
        <p14:creationId xmlns:p14="http://schemas.microsoft.com/office/powerpoint/2010/main" val="1425399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12</a:t>
            </a:fld>
            <a:endParaRPr lang="en-US"/>
          </a:p>
        </p:txBody>
      </p:sp>
    </p:spTree>
    <p:extLst>
      <p:ext uri="{BB962C8B-B14F-4D97-AF65-F5344CB8AC3E}">
        <p14:creationId xmlns:p14="http://schemas.microsoft.com/office/powerpoint/2010/main" val="261901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43CEC9-07F1-5646-ADA6-7D9760F8F900}" type="slidenum">
              <a:rPr lang="en-US" smtClean="0"/>
              <a:t>15</a:t>
            </a:fld>
            <a:endParaRPr lang="en-US"/>
          </a:p>
        </p:txBody>
      </p:sp>
    </p:spTree>
    <p:extLst>
      <p:ext uri="{BB962C8B-B14F-4D97-AF65-F5344CB8AC3E}">
        <p14:creationId xmlns:p14="http://schemas.microsoft.com/office/powerpoint/2010/main" val="1315070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lash Scree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F4F9A9F-7896-57EC-90FF-0D3299EEFA87}"/>
              </a:ext>
            </a:extLst>
          </p:cNvPr>
          <p:cNvGrpSpPr/>
          <p:nvPr userDrawn="1"/>
        </p:nvGrpSpPr>
        <p:grpSpPr>
          <a:xfrm>
            <a:off x="6507511" y="2957912"/>
            <a:ext cx="3246449" cy="3246750"/>
            <a:chOff x="6508145" y="2957911"/>
            <a:chExt cx="3246767" cy="3246751"/>
          </a:xfrm>
        </p:grpSpPr>
        <p:sp>
          <p:nvSpPr>
            <p:cNvPr id="4" name="Shape 6"/>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8" name="Group 7">
              <a:extLst>
                <a:ext uri="{FF2B5EF4-FFF2-40B4-BE49-F238E27FC236}">
                  <a16:creationId xmlns:a16="http://schemas.microsoft.com/office/drawing/2014/main" id="{D1680EF3-12A4-4FF0-59F3-2BD19BDDDAF8}"/>
                </a:ext>
              </a:extLst>
            </p:cNvPr>
            <p:cNvGrpSpPr>
              <a:grpSpLocks noChangeAspect="1"/>
            </p:cNvGrpSpPr>
            <p:nvPr userDrawn="1"/>
          </p:nvGrpSpPr>
          <p:grpSpPr>
            <a:xfrm>
              <a:off x="7215340" y="3657600"/>
              <a:ext cx="1826908" cy="1828800"/>
              <a:chOff x="7588313" y="1736166"/>
              <a:chExt cx="1075492" cy="1076606"/>
            </a:xfrm>
          </p:grpSpPr>
          <p:sp>
            <p:nvSpPr>
              <p:cNvPr id="9" name="Shape 29">
                <a:extLst>
                  <a:ext uri="{FF2B5EF4-FFF2-40B4-BE49-F238E27FC236}">
                    <a16:creationId xmlns:a16="http://schemas.microsoft.com/office/drawing/2014/main" id="{59A1D131-DAB0-F147-12D3-D4AFEEFE2CF3}"/>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0" name="Picture 9" descr="A picture containing text, sign, clipart&#10;&#10;Description automatically generated">
                <a:extLst>
                  <a:ext uri="{FF2B5EF4-FFF2-40B4-BE49-F238E27FC236}">
                    <a16:creationId xmlns:a16="http://schemas.microsoft.com/office/drawing/2014/main" id="{3EFFB8B4-2534-726B-3F00-F3CE3054CB54}"/>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14452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gue + Corporate Image (Full) ">
    <p:bg>
      <p:bgPr>
        <a:solidFill>
          <a:srgbClr val="000000"/>
        </a:solidFill>
        <a:effectLst/>
      </p:bgPr>
    </p:bg>
    <p:spTree>
      <p:nvGrpSpPr>
        <p:cNvPr id="1" name=""/>
        <p:cNvGrpSpPr/>
        <p:nvPr/>
      </p:nvGrpSpPr>
      <p:grpSpPr>
        <a:xfrm>
          <a:off x="0" y="0"/>
          <a:ext cx="0" cy="0"/>
          <a:chOff x="0" y="0"/>
          <a:chExt cx="0" cy="0"/>
        </a:xfrm>
      </p:grpSpPr>
      <p:pic>
        <p:nvPicPr>
          <p:cNvPr id="16" name="1462705_10100239331005570_1408880881_o.jpg"/>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Lst>
          </a:blip>
          <a:srcRect/>
          <a:stretch/>
        </p:blipFill>
        <p:spPr>
          <a:xfrm>
            <a:off x="0" y="0"/>
            <a:ext cx="16256000" cy="9144000"/>
          </a:xfrm>
          <a:prstGeom prst="rect">
            <a:avLst/>
          </a:prstGeom>
          <a:ln w="3175">
            <a:miter lim="400000"/>
          </a:ln>
        </p:spPr>
      </p:pic>
      <p:sp>
        <p:nvSpPr>
          <p:cNvPr id="3" name="Subtitle 2"/>
          <p:cNvSpPr>
            <a:spLocks noGrp="1"/>
          </p:cNvSpPr>
          <p:nvPr>
            <p:ph type="subTitle" idx="1" hasCustomPrompt="1"/>
          </p:nvPr>
        </p:nvSpPr>
        <p:spPr>
          <a:xfrm>
            <a:off x="507659" y="4867955"/>
            <a:ext cx="15229570" cy="913842"/>
          </a:xfrm>
        </p:spPr>
        <p:txBody>
          <a:bodyPr lIns="0" rIns="0"/>
          <a:lstStyle>
            <a:lvl1pPr marL="0" indent="0" algn="ctr">
              <a:buNone/>
              <a:defRPr sz="4299" b="0" i="1">
                <a:solidFill>
                  <a:srgbClr val="EBEBEB"/>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rgbClr val="FFFFFF"/>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Tree>
    <p:extLst>
      <p:ext uri="{BB962C8B-B14F-4D97-AF65-F5344CB8AC3E}">
        <p14:creationId xmlns:p14="http://schemas.microsoft.com/office/powerpoint/2010/main" val="3723880829"/>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Full Bleed - Custom No Branding">
    <p:bg>
      <p:bgPr>
        <a:solidFill>
          <a:srgbClr val="000000"/>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
        <p:nvSpPr>
          <p:cNvPr id="5" name="Picture Placeholder 4"/>
          <p:cNvSpPr>
            <a:spLocks noGrp="1"/>
          </p:cNvSpPr>
          <p:nvPr>
            <p:ph type="pic" sz="quarter" idx="16" hasCustomPrompt="1"/>
          </p:nvPr>
        </p:nvSpPr>
        <p:spPr>
          <a:xfrm>
            <a:off x="0" y="0"/>
            <a:ext cx="16256000" cy="9144000"/>
          </a:xfrm>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rgbClr val="FFFFFF"/>
                </a:solidFill>
                <a:latin typeface="Helvetica Neue"/>
                <a:cs typeface="Helvetica Neue"/>
              </a:defRPr>
            </a:lvl1pPr>
          </a:lstStyle>
          <a:p>
            <a:r>
              <a:rPr lang="en-US" dirty="0"/>
              <a:t>Paste or insert image here.  </a:t>
            </a:r>
          </a:p>
          <a:p>
            <a:r>
              <a:rPr lang="en-US" dirty="0"/>
              <a:t>(Image Full Bleed - Custom No Branding)</a:t>
            </a:r>
            <a:br>
              <a:rPr lang="en-US" dirty="0"/>
            </a:br>
            <a:r>
              <a:rPr lang="en-US" dirty="0"/>
              <a:t>Set transparency on image to allow black to bleed through to get text to pop when needed</a:t>
            </a:r>
          </a:p>
          <a:p>
            <a:endParaRPr lang="en-US" dirty="0"/>
          </a:p>
          <a:p>
            <a:endParaRPr lang="en-US" dirty="0"/>
          </a:p>
        </p:txBody>
      </p:sp>
    </p:spTree>
    <p:extLst>
      <p:ext uri="{BB962C8B-B14F-4D97-AF65-F5344CB8AC3E}">
        <p14:creationId xmlns:p14="http://schemas.microsoft.com/office/powerpoint/2010/main" val="41038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407547"/>
            <a:ext cx="14631458" cy="512064"/>
          </a:xfrm>
        </p:spPr>
        <p:txBody>
          <a:bodyPr anchor="t"/>
          <a:lstStyle>
            <a:lvl1pPr algn="ctr">
              <a:defRPr sz="3099" b="0" i="1">
                <a:solidFill>
                  <a:srgbClr val="98938A"/>
                </a:solidFill>
                <a:latin typeface="Georgia"/>
                <a:cs typeface="Georgia"/>
              </a:defRPr>
            </a:lvl1pPr>
          </a:lstStyle>
          <a:p>
            <a:pPr lvl="0"/>
            <a:r>
              <a:rPr lang="en-US" dirty="0"/>
              <a:t>Click to edit master text styles</a:t>
            </a:r>
          </a:p>
        </p:txBody>
      </p:sp>
      <p:sp>
        <p:nvSpPr>
          <p:cNvPr id="3" name="Content Placeholder 2"/>
          <p:cNvSpPr>
            <a:spLocks noGrp="1"/>
          </p:cNvSpPr>
          <p:nvPr>
            <p:ph idx="1" hasCustomPrompt="1"/>
          </p:nvPr>
        </p:nvSpPr>
        <p:spPr>
          <a:xfrm>
            <a:off x="668957" y="2432842"/>
            <a:ext cx="14771147" cy="5504516"/>
          </a:xfrm>
        </p:spPr>
        <p:txBody>
          <a:bodyPr/>
          <a:lstStyle>
            <a:lvl1pPr>
              <a:lnSpc>
                <a:spcPct val="90000"/>
              </a:lnSpc>
              <a:defRPr/>
            </a:lvl1pPr>
            <a:lvl2pPr>
              <a:lnSpc>
                <a:spcPct val="90000"/>
              </a:lnSpc>
              <a:defRPr/>
            </a:lvl2pPr>
            <a:lvl3pPr>
              <a:lnSpc>
                <a:spcPct val="90000"/>
              </a:lnSpc>
              <a:defRPr sz="2000"/>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770237"/>
            <a:ext cx="14631460" cy="618302"/>
          </a:xfrm>
        </p:spPr>
        <p:txBody>
          <a:bodyPr/>
          <a:lstStyle>
            <a:lvl1pPr>
              <a:defRPr>
                <a:latin typeface="Helvetica Neue"/>
                <a:cs typeface="Helvetica Neue"/>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endParaRPr lang="en-US" dirty="0"/>
          </a:p>
        </p:txBody>
      </p:sp>
      <p:sp>
        <p:nvSpPr>
          <p:cNvPr id="5"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40"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1"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2" name="Straight Connector 41"/>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4"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402885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39343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2" name="Title 1"/>
          <p:cNvSpPr>
            <a:spLocks noGrp="1"/>
          </p:cNvSpPr>
          <p:nvPr>
            <p:ph type="title" hasCustomPrompt="1"/>
          </p:nvPr>
        </p:nvSpPr>
        <p:spPr>
          <a:xfrm>
            <a:off x="818201" y="767149"/>
            <a:ext cx="14631460" cy="624485"/>
          </a:xfrm>
        </p:spPr>
        <p:txBody>
          <a:body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4"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15"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16" name="Straight Connector 1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9"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2"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8893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uble Line Title ">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95972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3" name="Content Placeholder 2"/>
          <p:cNvSpPr>
            <a:spLocks noGrp="1"/>
          </p:cNvSpPr>
          <p:nvPr>
            <p:ph idx="1" hasCustomPrompt="1"/>
          </p:nvPr>
        </p:nvSpPr>
        <p:spPr>
          <a:xfrm>
            <a:off x="668957" y="3110204"/>
            <a:ext cx="14771147" cy="52162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678077"/>
            <a:ext cx="14631460" cy="1266708"/>
          </a:xfrm>
        </p:spPr>
        <p:txBody>
          <a:bodyPr anchor="t"/>
          <a:lstStyle>
            <a:lvl1pPr>
              <a:lnSpc>
                <a:spcPct val="80000"/>
              </a:lnSpc>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44"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5"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6" name="Straight Connector 4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3"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6625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Half and Half (Right)">
    <p:spTree>
      <p:nvGrpSpPr>
        <p:cNvPr id="1" name=""/>
        <p:cNvGrpSpPr/>
        <p:nvPr/>
      </p:nvGrpSpPr>
      <p:grpSpPr>
        <a:xfrm>
          <a:off x="0" y="0"/>
          <a:ext cx="0" cy="0"/>
          <a:chOff x="0" y="0"/>
          <a:chExt cx="0" cy="0"/>
        </a:xfrm>
      </p:grpSpPr>
      <p:sp>
        <p:nvSpPr>
          <p:cNvPr id="11" name="Rectangle 10"/>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7" name="Text Placeholder 6"/>
          <p:cNvSpPr>
            <a:spLocks noGrp="1"/>
          </p:cNvSpPr>
          <p:nvPr>
            <p:ph type="body" idx="12" hasCustomPrompt="1"/>
          </p:nvPr>
        </p:nvSpPr>
        <p:spPr>
          <a:xfrm>
            <a:off x="663501" y="1318734"/>
            <a:ext cx="7255282" cy="683387"/>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0"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668959" y="2432848"/>
            <a:ext cx="7249824" cy="5890139"/>
          </a:xfrm>
        </p:spPr>
        <p:txBody>
          <a:bodyPr/>
          <a:lstStyle>
            <a:lvl3pPr>
              <a:defRPr sz="25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7255282" cy="618302"/>
          </a:xfrm>
        </p:spPr>
        <p:txBody>
          <a:bodyPr anchor="t"/>
          <a:lstStyle>
            <a:lvl1pPr algn="l">
              <a:defRPr/>
            </a:lvl1pPr>
          </a:lstStyle>
          <a:p>
            <a:r>
              <a:rPr lang="en-US" dirty="0"/>
              <a:t>Title text</a:t>
            </a:r>
          </a:p>
        </p:txBody>
      </p:sp>
      <p:sp>
        <p:nvSpPr>
          <p:cNvPr id="29"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a:solidFill>
                  <a:srgbClr val="8C8C8C"/>
                </a:solidFill>
                <a:latin typeface="Helvetica Neue"/>
                <a:cs typeface="Helvetica Neue"/>
              </a:rPr>
              <a:t>top </a:t>
            </a:r>
          </a:p>
          <a:p>
            <a:pPr lvl="0" algn="r">
              <a:lnSpc>
                <a:spcPct val="80000"/>
              </a:lnSpc>
              <a:defRPr sz="1800">
                <a:solidFill>
                  <a:srgbClr val="000000"/>
                </a:solidFill>
              </a:defRPr>
            </a:pPr>
            <a:r>
              <a:rPr lang="en-US" sz="1200" b="1" baseline="0">
                <a:solidFill>
                  <a:srgbClr val="8C8C8C"/>
                </a:solidFill>
                <a:latin typeface="Helvetica Neue"/>
                <a:cs typeface="Helvetica Neue"/>
              </a:rPr>
              <a:t>of Subtitle </a:t>
            </a:r>
            <a:r>
              <a:rPr lang="en-US" sz="1200" b="0" baseline="0">
                <a:solidFill>
                  <a:srgbClr val="8C8C8C"/>
                </a:solidFill>
                <a:latin typeface="Helvetica Neue"/>
                <a:cs typeface="Helvetica Neue"/>
              </a:rPr>
              <a:t>text</a:t>
            </a:r>
            <a:r>
              <a:rPr lang="en-US" sz="1200" b="1" baseline="0">
                <a:solidFill>
                  <a:srgbClr val="8C8C8C"/>
                </a:solidFill>
                <a:latin typeface="Helvetica Neue"/>
                <a:cs typeface="Helvetica Neue"/>
              </a:rPr>
              <a:t> </a:t>
            </a:r>
            <a:r>
              <a:rPr lang="en-US" sz="1200" b="0" baseline="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30"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31" name="Straight Connector 30"/>
          <p:cNvCxnSpPr/>
          <p:nvPr userDrawn="1"/>
        </p:nvCxnSpPr>
        <p:spPr>
          <a:xfrm flipV="1">
            <a:off x="-2176839"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2176839"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2975013"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4"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8"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9"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0" name="Footer Placeholder 4"/>
          <p:cNvSpPr>
            <a:spLocks noGrp="1"/>
          </p:cNvSpPr>
          <p:nvPr>
            <p:ph type="ftr" sz="quarter" idx="10"/>
          </p:nvPr>
        </p:nvSpPr>
        <p:spPr>
          <a:xfrm>
            <a:off x="1872956" y="8644225"/>
            <a:ext cx="6045828"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29698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e Third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10854067" y="1"/>
            <a:ext cx="5420984"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9"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20"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18"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8666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Half and Half (Left)">
    <p:spTree>
      <p:nvGrpSpPr>
        <p:cNvPr id="1" name=""/>
        <p:cNvGrpSpPr/>
        <p:nvPr/>
      </p:nvGrpSpPr>
      <p:grpSpPr>
        <a:xfrm>
          <a:off x="0" y="0"/>
          <a:ext cx="0" cy="0"/>
          <a:chOff x="0" y="0"/>
          <a:chExt cx="0" cy="0"/>
        </a:xfrm>
      </p:grpSpPr>
      <p:sp>
        <p:nvSpPr>
          <p:cNvPr id="6" name="Rectangle 5"/>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8596720" y="2432848"/>
            <a:ext cx="7257827" cy="5890139"/>
          </a:xfrm>
        </p:spPr>
        <p:txBody>
          <a:bodyPr/>
          <a:lstStyle>
            <a:lvl1pPr>
              <a:defRPr>
                <a:solidFill>
                  <a:srgbClr val="4C4C4C"/>
                </a:solidFill>
              </a:defRPr>
            </a:lvl1pPr>
            <a:lvl2pPr>
              <a:defRPr>
                <a:solidFill>
                  <a:srgbClr val="4C4C4C"/>
                </a:solidFill>
              </a:defRPr>
            </a:lvl2pPr>
            <a:lvl3pPr>
              <a:defRPr>
                <a:solidFill>
                  <a:srgbClr val="4C4C4C"/>
                </a:solidFill>
              </a:defRPr>
            </a:lvl3pPr>
            <a:lvl4pPr>
              <a:defRPr>
                <a:solidFill>
                  <a:srgbClr val="4C4C4C"/>
                </a:solidFill>
              </a:defRPr>
            </a:lvl4pPr>
            <a:lvl5pPr>
              <a:defRPr>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596720" y="681421"/>
            <a:ext cx="7255282" cy="618302"/>
          </a:xfrm>
        </p:spPr>
        <p:txBody>
          <a:bodyPr anchor="t"/>
          <a:lstStyle>
            <a:lvl1pPr algn="l">
              <a:defRPr>
                <a:solidFill>
                  <a:schemeClr val="tx1"/>
                </a:solidFill>
              </a:defRPr>
            </a:lvl1pPr>
          </a:lstStyle>
          <a:p>
            <a:r>
              <a:rPr lang="en-US" dirty="0"/>
              <a:t>Title text</a:t>
            </a:r>
          </a:p>
        </p:txBody>
      </p:sp>
      <p:sp>
        <p:nvSpPr>
          <p:cNvPr id="4" name="Footer Placeholder 4"/>
          <p:cNvSpPr>
            <a:spLocks noGrp="1"/>
          </p:cNvSpPr>
          <p:nvPr>
            <p:ph type="ftr" sz="quarter" idx="10"/>
          </p:nvPr>
        </p:nvSpPr>
        <p:spPr>
          <a:xfrm>
            <a:off x="8596722" y="8644225"/>
            <a:ext cx="7157620" cy="249822"/>
          </a:xfrm>
        </p:spPr>
        <p:txBody>
          <a:bodyPr/>
          <a:lstStyle>
            <a:lvl1pPr algn="l">
              <a:defRPr/>
            </a:lvl1pPr>
          </a:lstStyle>
          <a:p>
            <a:pPr>
              <a:defRPr/>
            </a:pPr>
            <a:r>
              <a:rPr lang="en-US"/>
              <a:t>Source: comScore, internal data</a:t>
            </a:r>
          </a:p>
        </p:txBody>
      </p:sp>
      <p:sp>
        <p:nvSpPr>
          <p:cNvPr id="7" name="Text Placeholder 6"/>
          <p:cNvSpPr>
            <a:spLocks noGrp="1"/>
          </p:cNvSpPr>
          <p:nvPr>
            <p:ph type="body" idx="12" hasCustomPrompt="1"/>
          </p:nvPr>
        </p:nvSpPr>
        <p:spPr>
          <a:xfrm>
            <a:off x="8596720" y="1318731"/>
            <a:ext cx="7263400" cy="683388"/>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8"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69838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One Third (Left)">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1" name="Rectangle 10"/>
          <p:cNvSpPr/>
          <p:nvPr userDrawn="1"/>
        </p:nvSpPr>
        <p:spPr>
          <a:xfrm>
            <a:off x="1" y="1819"/>
            <a:ext cx="5431813"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29878" y="-14940"/>
            <a:ext cx="5461692" cy="9175701"/>
          </a:xfrm>
          <a:solidFill>
            <a:schemeClr val="tx1"/>
          </a:solidFill>
          <a:ln>
            <a:noFill/>
          </a:ln>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5861889" y="2432848"/>
            <a:ext cx="10129026"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61888" y="681421"/>
            <a:ext cx="10125476" cy="618302"/>
          </a:xfrm>
        </p:spPr>
        <p:txBody>
          <a:bodyPr anchor="t"/>
          <a:lstStyle>
            <a:lvl1pPr algn="l">
              <a:defRPr/>
            </a:lvl1pPr>
          </a:lstStyle>
          <a:p>
            <a:r>
              <a:rPr lang="en-US" dirty="0"/>
              <a:t>Title text</a:t>
            </a:r>
          </a:p>
        </p:txBody>
      </p:sp>
      <p:sp>
        <p:nvSpPr>
          <p:cNvPr id="4"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7" name="Text Placeholder 6"/>
          <p:cNvSpPr>
            <a:spLocks noGrp="1"/>
          </p:cNvSpPr>
          <p:nvPr>
            <p:ph type="body" idx="12" hasCustomPrompt="1"/>
          </p:nvPr>
        </p:nvSpPr>
        <p:spPr>
          <a:xfrm>
            <a:off x="5861888" y="1318731"/>
            <a:ext cx="10125476" cy="512064"/>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543580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26"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7"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2875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iPhone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11413719"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11833789"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4"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3"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753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Thir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BFDDA-A09E-F7B6-3D7F-5E1E3BCF5B73}"/>
              </a:ext>
            </a:extLst>
          </p:cNvPr>
          <p:cNvPicPr>
            <a:picLocks noChangeAspect="1"/>
          </p:cNvPicPr>
          <p:nvPr userDrawn="1"/>
        </p:nvPicPr>
        <p:blipFill>
          <a:blip r:embed="rId2"/>
          <a:stretch>
            <a:fillRect/>
          </a:stretch>
        </p:blipFill>
        <p:spPr>
          <a:xfrm>
            <a:off x="-12571" y="3"/>
            <a:ext cx="16256000" cy="2569465"/>
          </a:xfrm>
          <a:prstGeom prst="rect">
            <a:avLst/>
          </a:prstGeom>
        </p:spPr>
      </p:pic>
      <p:sp>
        <p:nvSpPr>
          <p:cNvPr id="2" name="Title 1"/>
          <p:cNvSpPr>
            <a:spLocks noGrp="1"/>
          </p:cNvSpPr>
          <p:nvPr>
            <p:ph type="ctrTitle" hasCustomPrompt="1"/>
          </p:nvPr>
        </p:nvSpPr>
        <p:spPr>
          <a:xfrm>
            <a:off x="507661" y="3949460"/>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49616"/>
            <a:ext cx="15229570" cy="913842"/>
          </a:xfrm>
        </p:spPr>
        <p:txBody>
          <a:bodyPr lIns="0" rIns="0"/>
          <a:lstStyle>
            <a:lvl1pPr marL="0" indent="0" algn="ctr">
              <a:buNone/>
              <a:defRPr sz="4501" b="0" i="1">
                <a:solidFill>
                  <a:schemeClr val="tx2"/>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30"/>
          <p:cNvSpPr/>
          <p:nvPr userDrawn="1"/>
        </p:nvSpPr>
        <p:spPr>
          <a:xfrm>
            <a:off x="-12570" y="2549699"/>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3" name="Content Placeholder 12"/>
          <p:cNvSpPr>
            <a:spLocks noGrp="1"/>
          </p:cNvSpPr>
          <p:nvPr userDrawn="1">
            <p:ph sz="quarter" idx="16" hasCustomPrompt="1"/>
          </p:nvPr>
        </p:nvSpPr>
        <p:spPr>
          <a:xfrm>
            <a:off x="3268326" y="6908369"/>
            <a:ext cx="9719352" cy="367909"/>
          </a:xfrm>
        </p:spPr>
        <p:txBody>
          <a:bodyPr anchor="t"/>
          <a:lstStyle>
            <a:lvl1pPr algn="ctr">
              <a:defRPr sz="2000" b="0">
                <a:solidFill>
                  <a:srgbClr val="98938A"/>
                </a:solidFill>
              </a:defRPr>
            </a:lvl1pPr>
          </a:lstStyle>
          <a:p>
            <a:pPr lvl="0"/>
            <a:r>
              <a:rPr lang="en-US" dirty="0"/>
              <a:t>Date</a:t>
            </a:r>
          </a:p>
        </p:txBody>
      </p:sp>
      <p:grpSp>
        <p:nvGrpSpPr>
          <p:cNvPr id="15" name="Group 14">
            <a:extLst>
              <a:ext uri="{FF2B5EF4-FFF2-40B4-BE49-F238E27FC236}">
                <a16:creationId xmlns:a16="http://schemas.microsoft.com/office/drawing/2014/main" id="{06D59245-1C1B-75EB-348F-7D19342F77DA}"/>
              </a:ext>
            </a:extLst>
          </p:cNvPr>
          <p:cNvGrpSpPr/>
          <p:nvPr userDrawn="1"/>
        </p:nvGrpSpPr>
        <p:grpSpPr>
          <a:xfrm>
            <a:off x="7582876" y="671813"/>
            <a:ext cx="1088664" cy="1088772"/>
            <a:chOff x="7583615" y="671813"/>
            <a:chExt cx="1088772" cy="1088772"/>
          </a:xfrm>
        </p:grpSpPr>
        <p:sp>
          <p:nvSpPr>
            <p:cNvPr id="11" name="Shape 432"/>
            <p:cNvSpPr/>
            <p:nvPr/>
          </p:nvSpPr>
          <p:spPr>
            <a:xfrm>
              <a:off x="7583615" y="671813"/>
              <a:ext cx="1088772" cy="1088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cap="flat">
              <a:noFill/>
              <a:miter lim="400000"/>
            </a:ln>
            <a:effectLst/>
          </p:spPr>
          <p:txBody>
            <a:bodyPr wrap="square" lIns="0" tIns="0" rIns="0" bIns="0" numCol="1" anchor="ctr">
              <a:noAutofit/>
            </a:bodyPr>
            <a:lstStyle/>
            <a:p>
              <a:pPr lvl="0" algn="ctr">
                <a:defRPr sz="2800">
                  <a:solidFill>
                    <a:srgbClr val="FFFFFF"/>
                  </a:solidFill>
                  <a:latin typeface="Palatino"/>
                  <a:ea typeface="Palatino"/>
                  <a:cs typeface="Palatino"/>
                  <a:sym typeface="Palatino"/>
                </a:defRPr>
              </a:pPr>
              <a:endParaRPr sz="2800"/>
            </a:p>
          </p:txBody>
        </p:sp>
        <p:pic>
          <p:nvPicPr>
            <p:cNvPr id="14" name="Picture 13" descr="A picture containing text, sign, clipart&#10;&#10;Description automatically generated">
              <a:extLst>
                <a:ext uri="{FF2B5EF4-FFF2-40B4-BE49-F238E27FC236}">
                  <a16:creationId xmlns:a16="http://schemas.microsoft.com/office/drawing/2014/main" id="{EE316650-B5D4-8290-7531-D87015EA515C}"/>
                </a:ext>
              </a:extLst>
            </p:cNvPr>
            <p:cNvPicPr>
              <a:picLocks noChangeAspect="1"/>
            </p:cNvPicPr>
            <p:nvPr userDrawn="1"/>
          </p:nvPicPr>
          <p:blipFill>
            <a:blip r:embed="rId3"/>
            <a:stretch>
              <a:fillRect/>
            </a:stretch>
          </p:blipFill>
          <p:spPr>
            <a:xfrm>
              <a:off x="7683628" y="761753"/>
              <a:ext cx="914400" cy="914400"/>
            </a:xfrm>
            <a:prstGeom prst="rect">
              <a:avLst/>
            </a:prstGeom>
          </p:spPr>
        </p:pic>
      </p:grpSp>
    </p:spTree>
    <p:extLst>
      <p:ext uri="{BB962C8B-B14F-4D97-AF65-F5344CB8AC3E}">
        <p14:creationId xmlns:p14="http://schemas.microsoft.com/office/powerpoint/2010/main" val="42896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Android (Right)">
    <p:spTree>
      <p:nvGrpSpPr>
        <p:cNvPr id="1" name=""/>
        <p:cNvGrpSpPr/>
        <p:nvPr/>
      </p:nvGrpSpPr>
      <p:grpSpPr>
        <a:xfrm>
          <a:off x="0" y="0"/>
          <a:ext cx="0" cy="0"/>
          <a:chOff x="0" y="0"/>
          <a:chExt cx="0" cy="0"/>
        </a:xfrm>
      </p:grpSpPr>
      <p:sp>
        <p:nvSpPr>
          <p:cNvPr id="11" name="Rectangle 10"/>
          <p:cNvSpPr/>
          <p:nvPr userDrawn="1"/>
        </p:nvSpPr>
        <p:spPr>
          <a:xfrm>
            <a:off x="10835018"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10878256"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11824008"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34"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1"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37838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iPhone (Left)">
    <p:spTree>
      <p:nvGrpSpPr>
        <p:cNvPr id="1" name=""/>
        <p:cNvGrpSpPr/>
        <p:nvPr/>
      </p:nvGrpSpPr>
      <p:grpSpPr>
        <a:xfrm>
          <a:off x="0" y="0"/>
          <a:ext cx="0" cy="0"/>
          <a:chOff x="0" y="0"/>
          <a:chExt cx="0" cy="0"/>
        </a:xfrm>
      </p:grpSpPr>
      <p:sp>
        <p:nvSpPr>
          <p:cNvPr id="11" name="Rectangle 10"/>
          <p:cNvSpPr/>
          <p:nvPr userDrawn="1"/>
        </p:nvSpPr>
        <p:spPr>
          <a:xfrm>
            <a:off x="14594"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574244"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994314"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766"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5"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2"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3"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6791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Android (Left)">
    <p:spTree>
      <p:nvGrpSpPr>
        <p:cNvPr id="1" name=""/>
        <p:cNvGrpSpPr/>
        <p:nvPr/>
      </p:nvGrpSpPr>
      <p:grpSpPr>
        <a:xfrm>
          <a:off x="0" y="0"/>
          <a:ext cx="0" cy="0"/>
          <a:chOff x="0" y="0"/>
          <a:chExt cx="0" cy="0"/>
        </a:xfrm>
      </p:grpSpPr>
      <p:sp>
        <p:nvSpPr>
          <p:cNvPr id="11" name="Rectangle 10"/>
          <p:cNvSpPr/>
          <p:nvPr userDrawn="1"/>
        </p:nvSpPr>
        <p:spPr>
          <a:xfrm>
            <a:off x="1"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43237"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988991"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6223"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6"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1"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2"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51257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Grid &amp; Quot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p:nvPr>
        </p:nvSpPr>
        <p:spPr>
          <a:xfrm>
            <a:off x="284549" y="3504730"/>
            <a:ext cx="15686904" cy="2134549"/>
          </a:xfrm>
        </p:spPr>
        <p:txBody>
          <a:bodyPr anchor="ctr"/>
          <a:lstStyle>
            <a:lvl1pPr>
              <a:lnSpc>
                <a:spcPct val="90000"/>
              </a:lnSpc>
              <a:defRPr sz="4001" b="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349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Grid With Titl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hasCustomPrompt="1"/>
          </p:nvPr>
        </p:nvSpPr>
        <p:spPr>
          <a:xfrm>
            <a:off x="812272" y="756125"/>
            <a:ext cx="14631460" cy="618302"/>
          </a:xfrm>
        </p:spPr>
        <p:txBody>
          <a:bodyPr/>
          <a:lstStyle>
            <a:lvl1pPr>
              <a:defRPr>
                <a:solidFill>
                  <a:schemeClr val="tx1"/>
                </a:solidFill>
              </a:defRPr>
            </a:lvl1pPr>
          </a:lstStyle>
          <a:p>
            <a:r>
              <a:rPr lang="en-US" dirty="0"/>
              <a:t>Click to edit master title style</a:t>
            </a:r>
          </a:p>
        </p:txBody>
      </p:sp>
      <p:sp>
        <p:nvSpPr>
          <p:cNvPr id="7" name="Text Placeholder 6"/>
          <p:cNvSpPr>
            <a:spLocks noGrp="1"/>
          </p:cNvSpPr>
          <p:nvPr>
            <p:ph type="body" idx="12" hasCustomPrompt="1"/>
          </p:nvPr>
        </p:nvSpPr>
        <p:spPr>
          <a:xfrm>
            <a:off x="804596" y="1393436"/>
            <a:ext cx="14631458" cy="512064"/>
          </a:xfrm>
        </p:spPr>
        <p:txBody>
          <a:bodyPr anchor="t"/>
          <a:lstStyle>
            <a:lvl1pPr algn="ctr">
              <a:defRPr sz="3099" b="0" i="1">
                <a:solidFill>
                  <a:schemeClr val="tx2"/>
                </a:solidFill>
                <a:latin typeface="Georgia"/>
                <a:cs typeface="Georgia"/>
              </a:defRPr>
            </a:lvl1pPr>
          </a:lstStyle>
          <a:p>
            <a:pPr lvl="0"/>
            <a:r>
              <a:rPr lang="en-US" dirty="0"/>
              <a:t>Optional subtitle</a:t>
            </a:r>
          </a:p>
        </p:txBody>
      </p:sp>
    </p:spTree>
    <p:extLst>
      <p:ext uri="{BB962C8B-B14F-4D97-AF65-F5344CB8AC3E}">
        <p14:creationId xmlns:p14="http://schemas.microsoft.com/office/powerpoint/2010/main" val="162904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Half and Half (Left)">
    <p:spTree>
      <p:nvGrpSpPr>
        <p:cNvPr id="1" name=""/>
        <p:cNvGrpSpPr/>
        <p:nvPr/>
      </p:nvGrpSpPr>
      <p:grpSpPr>
        <a:xfrm>
          <a:off x="0" y="0"/>
          <a:ext cx="0" cy="0"/>
          <a:chOff x="0" y="0"/>
          <a:chExt cx="0" cy="0"/>
        </a:xfrm>
      </p:grpSpPr>
      <p:sp>
        <p:nvSpPr>
          <p:cNvPr id="10" name="Rectangle 9"/>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5" name="Picture Placeholder 4"/>
          <p:cNvSpPr>
            <a:spLocks noGrp="1"/>
          </p:cNvSpPr>
          <p:nvPr>
            <p:ph type="pic" sz="quarter" idx="16" hasCustomPrompt="1"/>
          </p:nvPr>
        </p:nvSpPr>
        <p:spPr>
          <a:xfrm>
            <a:off x="0" y="-2"/>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Subtitle 2"/>
          <p:cNvSpPr>
            <a:spLocks noGrp="1"/>
          </p:cNvSpPr>
          <p:nvPr userDrawn="1">
            <p:ph type="subTitle" idx="1" hasCustomPrompt="1"/>
          </p:nvPr>
        </p:nvSpPr>
        <p:spPr>
          <a:xfrm>
            <a:off x="8652968" y="4805317"/>
            <a:ext cx="7121441"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8652968" y="3859929"/>
            <a:ext cx="7121441" cy="985988"/>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47123"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692627"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126784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Half and Half (Right)">
    <p:spTree>
      <p:nvGrpSpPr>
        <p:cNvPr id="1" name=""/>
        <p:cNvGrpSpPr/>
        <p:nvPr/>
      </p:nvGrpSpPr>
      <p:grpSpPr>
        <a:xfrm>
          <a:off x="0" y="0"/>
          <a:ext cx="0" cy="0"/>
          <a:chOff x="0" y="0"/>
          <a:chExt cx="0" cy="0"/>
        </a:xfrm>
      </p:grpSpPr>
      <p:sp>
        <p:nvSpPr>
          <p:cNvPr id="10" name="Rectangle 9"/>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3" name="Subtitle 2"/>
          <p:cNvSpPr>
            <a:spLocks noGrp="1"/>
          </p:cNvSpPr>
          <p:nvPr userDrawn="1">
            <p:ph type="subTitle" idx="1" hasCustomPrompt="1"/>
          </p:nvPr>
        </p:nvSpPr>
        <p:spPr>
          <a:xfrm>
            <a:off x="500237" y="4805317"/>
            <a:ext cx="7125149"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500235" y="3864811"/>
            <a:ext cx="7125152" cy="976226"/>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3"/>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17244"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8328663"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67570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 and Half Custom Image(Right)">
    <p:spTree>
      <p:nvGrpSpPr>
        <p:cNvPr id="1" name=""/>
        <p:cNvGrpSpPr/>
        <p:nvPr/>
      </p:nvGrpSpPr>
      <p:grpSpPr>
        <a:xfrm>
          <a:off x="0" y="0"/>
          <a:ext cx="0" cy="0"/>
          <a:chOff x="0" y="0"/>
          <a:chExt cx="0" cy="0"/>
        </a:xfrm>
      </p:grpSpPr>
      <p:sp>
        <p:nvSpPr>
          <p:cNvPr id="9" name="Rectangle 8"/>
          <p:cNvSpPr/>
          <p:nvPr userDrawn="1"/>
        </p:nvSpPr>
        <p:spPr>
          <a:xfrm>
            <a:off x="0" y="0"/>
            <a:ext cx="16256000" cy="9144000"/>
          </a:xfrm>
          <a:prstGeom prst="rect">
            <a:avLst/>
          </a:prstGeom>
          <a:solidFill>
            <a:srgbClr val="CDCB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500" dirty="0">
              <a:latin typeface="Arial"/>
              <a:cs typeface="Arial"/>
            </a:endParaRPr>
          </a:p>
        </p:txBody>
      </p:sp>
      <p:pic>
        <p:nvPicPr>
          <p:cNvPr id="13" name="Picture 1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4192163" y="7828212"/>
            <a:ext cx="12190809" cy="439906"/>
          </a:xfrm>
          <a:prstGeom prst="rect">
            <a:avLst/>
          </a:prstGeom>
          <a:noFill/>
          <a:ln>
            <a:noFill/>
          </a:ln>
        </p:spPr>
      </p:pic>
      <p:pic>
        <p:nvPicPr>
          <p:cNvPr id="10" name="Picture 9"/>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69869" y="7843153"/>
            <a:ext cx="3884368" cy="439906"/>
          </a:xfrm>
          <a:prstGeom prst="rect">
            <a:avLst/>
          </a:prstGeom>
          <a:noFill/>
          <a:ln>
            <a:noFill/>
          </a:ln>
        </p:spPr>
      </p:pic>
      <p:pic>
        <p:nvPicPr>
          <p:cNvPr id="8" name="pasted-image.pdf"/>
          <p:cNvPicPr/>
          <p:nvPr userDrawn="1"/>
        </p:nvPicPr>
        <p:blipFill>
          <a:blip r:embed="rId4" cstate="email">
            <a:extLst>
              <a:ext uri="{28A0092B-C50C-407E-A947-70E740481C1C}">
                <a14:useLocalDpi xmlns:a14="http://schemas.microsoft.com/office/drawing/2010/main"/>
              </a:ext>
            </a:extLst>
          </a:blip>
          <a:stretch>
            <a:fillRect/>
          </a:stretch>
        </p:blipFill>
        <p:spPr>
          <a:xfrm>
            <a:off x="1369391" y="1382526"/>
            <a:ext cx="3269558" cy="6725717"/>
          </a:xfrm>
          <a:prstGeom prst="rect">
            <a:avLst/>
          </a:prstGeom>
          <a:ln w="3175">
            <a:miter lim="400000"/>
          </a:ln>
          <a:effectLst/>
        </p:spPr>
      </p:pic>
      <p:pic>
        <p:nvPicPr>
          <p:cNvPr id="11" name="pasted-image.pdf"/>
          <p:cNvPicPr/>
          <p:nvPr userDrawn="1"/>
        </p:nvPicPr>
        <p:blipFill>
          <a:blip r:embed="rId5"/>
          <a:stretch>
            <a:fillRect/>
          </a:stretch>
        </p:blipFill>
        <p:spPr>
          <a:xfrm rot="16200000">
            <a:off x="6684607" y="-230946"/>
            <a:ext cx="6713083" cy="9964667"/>
          </a:xfrm>
          <a:prstGeom prst="rect">
            <a:avLst/>
          </a:prstGeom>
          <a:ln w="3175">
            <a:miter lim="400000"/>
          </a:ln>
          <a:effectLst/>
        </p:spPr>
      </p:pic>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5" name="Picture Placeholder 4"/>
          <p:cNvSpPr>
            <a:spLocks noGrp="1"/>
          </p:cNvSpPr>
          <p:nvPr>
            <p:ph type="pic" sz="quarter" idx="16" hasCustomPrompt="1"/>
          </p:nvPr>
        </p:nvSpPr>
        <p:spPr>
          <a:xfrm>
            <a:off x="1589589" y="2213358"/>
            <a:ext cx="2817572" cy="5044859"/>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12" name="Picture Placeholder 4"/>
          <p:cNvSpPr>
            <a:spLocks noGrp="1"/>
          </p:cNvSpPr>
          <p:nvPr>
            <p:ph type="pic" sz="quarter" idx="17" hasCustomPrompt="1"/>
          </p:nvPr>
        </p:nvSpPr>
        <p:spPr>
          <a:xfrm>
            <a:off x="6042510" y="1731724"/>
            <a:ext cx="7994703" cy="6014201"/>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Tree>
    <p:extLst>
      <p:ext uri="{BB962C8B-B14F-4D97-AF65-F5344CB8AC3E}">
        <p14:creationId xmlns:p14="http://schemas.microsoft.com/office/powerpoint/2010/main" val="254714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e with Copy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2C61908-C50C-360D-C6A1-FA8540172535}"/>
              </a:ext>
            </a:extLst>
          </p:cNvPr>
          <p:cNvGrpSpPr/>
          <p:nvPr userDrawn="1"/>
        </p:nvGrpSpPr>
        <p:grpSpPr>
          <a:xfrm>
            <a:off x="6504776" y="2948627"/>
            <a:ext cx="3246449" cy="3246750"/>
            <a:chOff x="6508145" y="2957911"/>
            <a:chExt cx="3246767" cy="3246751"/>
          </a:xfrm>
        </p:grpSpPr>
        <p:sp>
          <p:nvSpPr>
            <p:cNvPr id="8" name="Shape 6">
              <a:extLst>
                <a:ext uri="{FF2B5EF4-FFF2-40B4-BE49-F238E27FC236}">
                  <a16:creationId xmlns:a16="http://schemas.microsoft.com/office/drawing/2014/main" id="{BD10F41E-6D0B-26C2-8A78-D5F4D0BFEE5C}"/>
                </a:ext>
              </a:extLst>
            </p:cNvPr>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9" name="Group 8">
              <a:extLst>
                <a:ext uri="{FF2B5EF4-FFF2-40B4-BE49-F238E27FC236}">
                  <a16:creationId xmlns:a16="http://schemas.microsoft.com/office/drawing/2014/main" id="{63E3EAFB-6A66-B6B1-7661-728804BFF10F}"/>
                </a:ext>
              </a:extLst>
            </p:cNvPr>
            <p:cNvGrpSpPr>
              <a:grpSpLocks noChangeAspect="1"/>
            </p:cNvGrpSpPr>
            <p:nvPr userDrawn="1"/>
          </p:nvGrpSpPr>
          <p:grpSpPr>
            <a:xfrm>
              <a:off x="7215340" y="3657600"/>
              <a:ext cx="1826908" cy="1828800"/>
              <a:chOff x="7588313" y="1736166"/>
              <a:chExt cx="1075492" cy="1076606"/>
            </a:xfrm>
          </p:grpSpPr>
          <p:sp>
            <p:nvSpPr>
              <p:cNvPr id="10" name="Shape 29">
                <a:extLst>
                  <a:ext uri="{FF2B5EF4-FFF2-40B4-BE49-F238E27FC236}">
                    <a16:creationId xmlns:a16="http://schemas.microsoft.com/office/drawing/2014/main" id="{0D119D54-F695-5B43-9F2A-66CF0C3FABDC}"/>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AD113CA-0350-349C-1117-9CCF0D6A5AEF}"/>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52529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Gray Title Slide">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812802" y="6782770"/>
            <a:ext cx="14630400"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name here</a:t>
            </a:r>
          </a:p>
        </p:txBody>
      </p:sp>
      <p:sp>
        <p:nvSpPr>
          <p:cNvPr id="20" name="Shape 20"/>
          <p:cNvSpPr>
            <a:spLocks noGrp="1"/>
          </p:cNvSpPr>
          <p:nvPr>
            <p:ph type="body" sz="quarter" idx="14"/>
          </p:nvPr>
        </p:nvSpPr>
        <p:spPr>
          <a:xfrm>
            <a:off x="812801" y="7412918"/>
            <a:ext cx="11523134"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title here</a:t>
            </a:r>
          </a:p>
        </p:txBody>
      </p:sp>
      <p:sp>
        <p:nvSpPr>
          <p:cNvPr id="21" name="Shape 21"/>
          <p:cNvSpPr>
            <a:spLocks noGrp="1"/>
          </p:cNvSpPr>
          <p:nvPr>
            <p:ph type="body" sz="quarter" idx="15"/>
          </p:nvPr>
        </p:nvSpPr>
        <p:spPr>
          <a:xfrm>
            <a:off x="812802" y="3731139"/>
            <a:ext cx="14630400" cy="1326298"/>
          </a:xfrm>
          <a:prstGeom prst="rect">
            <a:avLst/>
          </a:prstGeom>
        </p:spPr>
        <p:txBody>
          <a:bodyPr anchor="b">
            <a:spAutoFit/>
          </a:bodyPr>
          <a:lstStyle>
            <a:lvl1pPr marL="0" marR="0" algn="l" defTabSz="431754">
              <a:lnSpc>
                <a:spcPts val="10132"/>
              </a:lnSpc>
              <a:spcBef>
                <a:spcPts val="0"/>
              </a:spcBef>
              <a:defRPr sz="7499">
                <a:solidFill>
                  <a:srgbClr val="C0C0C0"/>
                </a:solidFill>
                <a:uFillTx/>
                <a:latin typeface="Helvetica Neue Light"/>
                <a:ea typeface="Helvetica Neue Light"/>
                <a:cs typeface="Helvetica Neue Light"/>
                <a:sym typeface="Helvetica Neue Light"/>
              </a:defRPr>
            </a:lvl1pPr>
          </a:lstStyle>
          <a:p>
            <a:r>
              <a:t>Presentation Title</a:t>
            </a:r>
          </a:p>
        </p:txBody>
      </p:sp>
      <p:sp>
        <p:nvSpPr>
          <p:cNvPr id="22" name="Shape 22"/>
          <p:cNvSpPr>
            <a:spLocks noGrp="1"/>
          </p:cNvSpPr>
          <p:nvPr>
            <p:ph type="body" sz="quarter" idx="16"/>
          </p:nvPr>
        </p:nvSpPr>
        <p:spPr>
          <a:xfrm>
            <a:off x="812802" y="4960381"/>
            <a:ext cx="14630400" cy="977420"/>
          </a:xfrm>
          <a:prstGeom prst="rect">
            <a:avLst/>
          </a:prstGeom>
        </p:spPr>
        <p:txBody>
          <a:bodyPr anchor="b">
            <a:spAutoFit/>
          </a:bodyPr>
          <a:lstStyle>
            <a:lvl1pPr marL="0" marR="0" algn="l" defTabSz="431754">
              <a:spcBef>
                <a:spcPts val="0"/>
              </a:spcBef>
              <a:defRPr sz="5998">
                <a:solidFill>
                  <a:srgbClr val="C9232C"/>
                </a:solidFill>
                <a:uFill>
                  <a:solidFill>
                    <a:srgbClr val="A9A9A9"/>
                  </a:solidFill>
                </a:uFill>
                <a:latin typeface="Helvetica Neue Light"/>
                <a:ea typeface="Helvetica Neue Light"/>
                <a:cs typeface="Helvetica Neue Light"/>
                <a:sym typeface="Helvetica Neue Light"/>
              </a:defRPr>
            </a:lvl1pPr>
          </a:lstStyle>
          <a:p>
            <a:r>
              <a:rPr dirty="0"/>
              <a:t>Subtitle</a:t>
            </a:r>
          </a:p>
        </p:txBody>
      </p:sp>
      <p:pic>
        <p:nvPicPr>
          <p:cNvPr id="23" name="pasted-image.pdf"/>
          <p:cNvPicPr>
            <a:picLocks noChangeAspect="1"/>
          </p:cNvPicPr>
          <p:nvPr userDrawn="1"/>
        </p:nvPicPr>
        <p:blipFill>
          <a:blip r:embed="rId4"/>
          <a:srcRect/>
          <a:stretch/>
        </p:blipFill>
        <p:spPr>
          <a:xfrm>
            <a:off x="13009206" y="5896376"/>
            <a:ext cx="2291888" cy="2292112"/>
          </a:xfrm>
          <a:prstGeom prst="rect">
            <a:avLst/>
          </a:prstGeom>
          <a:ln w="25400"/>
        </p:spPr>
      </p:pic>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03024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Half)">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7661" y="5217983"/>
            <a:ext cx="15229573" cy="113514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6345345"/>
            <a:ext cx="15229570" cy="913861"/>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7777208"/>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13" name="Content Placeholder 12"/>
          <p:cNvSpPr>
            <a:spLocks noGrp="1"/>
          </p:cNvSpPr>
          <p:nvPr>
            <p:ph sz="quarter" idx="16" hasCustomPrompt="1"/>
          </p:nvPr>
        </p:nvSpPr>
        <p:spPr>
          <a:xfrm>
            <a:off x="3268326" y="8183993"/>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37" name="Shape 430"/>
          <p:cNvSpPr/>
          <p:nvPr userDrawn="1"/>
        </p:nvSpPr>
        <p:spPr>
          <a:xfrm>
            <a:off x="-25396" y="4573355"/>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pic>
        <p:nvPicPr>
          <p:cNvPr id="4" name="Picture 3">
            <a:extLst>
              <a:ext uri="{FF2B5EF4-FFF2-40B4-BE49-F238E27FC236}">
                <a16:creationId xmlns:a16="http://schemas.microsoft.com/office/drawing/2014/main" id="{4296885D-6D23-9739-959C-FEDE1C0A0FA9}"/>
              </a:ext>
            </a:extLst>
          </p:cNvPr>
          <p:cNvPicPr>
            <a:picLocks/>
          </p:cNvPicPr>
          <p:nvPr userDrawn="1"/>
        </p:nvPicPr>
        <p:blipFill>
          <a:blip r:embed="rId2"/>
          <a:stretch>
            <a:fillRect/>
          </a:stretch>
        </p:blipFill>
        <p:spPr>
          <a:xfrm>
            <a:off x="2" y="-19990"/>
            <a:ext cx="16302160" cy="4599433"/>
          </a:xfrm>
          <a:prstGeom prst="rect">
            <a:avLst/>
          </a:prstGeom>
        </p:spPr>
      </p:pic>
      <p:pic>
        <p:nvPicPr>
          <p:cNvPr id="16" name="Picture 15" descr="A picture containing text, sign, clipart&#10;&#10;Description automatically generated">
            <a:extLst>
              <a:ext uri="{FF2B5EF4-FFF2-40B4-BE49-F238E27FC236}">
                <a16:creationId xmlns:a16="http://schemas.microsoft.com/office/drawing/2014/main" id="{0F5524DE-BEBB-A928-BDEA-8CACCE5A611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7665287" y="1690009"/>
            <a:ext cx="914311" cy="914400"/>
          </a:xfrm>
          <a:prstGeom prst="rect">
            <a:avLst/>
          </a:prstGeom>
        </p:spPr>
      </p:pic>
    </p:spTree>
    <p:extLst>
      <p:ext uri="{BB962C8B-B14F-4D97-AF65-F5344CB8AC3E}">
        <p14:creationId xmlns:p14="http://schemas.microsoft.com/office/powerpoint/2010/main" val="28415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DD084AA-9B4D-E0B5-C124-48E72DCD43EE}"/>
              </a:ext>
            </a:extLst>
          </p:cNvPr>
          <p:cNvGrpSpPr/>
          <p:nvPr userDrawn="1"/>
        </p:nvGrpSpPr>
        <p:grpSpPr>
          <a:xfrm>
            <a:off x="7587573" y="1736166"/>
            <a:ext cx="1075387" cy="1076606"/>
            <a:chOff x="7588313" y="1736166"/>
            <a:chExt cx="1075492" cy="1076606"/>
          </a:xfrm>
        </p:grpSpPr>
        <p:sp>
          <p:nvSpPr>
            <p:cNvPr id="9" name="Shape 29"/>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46E1C39-7389-6CEC-365F-372607B6CAD2}"/>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54941"/>
            <a:ext cx="15229573" cy="109543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5372"/>
            <a:ext cx="15229570" cy="93221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Tree>
    <p:extLst>
      <p:ext uri="{BB962C8B-B14F-4D97-AF65-F5344CB8AC3E}">
        <p14:creationId xmlns:p14="http://schemas.microsoft.com/office/powerpoint/2010/main" val="6128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Logo">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7E37DFB-E956-32D6-3921-E941CF87AC42}"/>
              </a:ext>
            </a:extLst>
          </p:cNvPr>
          <p:cNvGrpSpPr/>
          <p:nvPr userDrawn="1"/>
        </p:nvGrpSpPr>
        <p:grpSpPr>
          <a:xfrm>
            <a:off x="6244657" y="1749724"/>
            <a:ext cx="1075387" cy="1076606"/>
            <a:chOff x="7588313" y="1736166"/>
            <a:chExt cx="1075492" cy="1076606"/>
          </a:xfrm>
        </p:grpSpPr>
        <p:sp>
          <p:nvSpPr>
            <p:cNvPr id="15" name="Shape 29">
              <a:extLst>
                <a:ext uri="{FF2B5EF4-FFF2-40B4-BE49-F238E27FC236}">
                  <a16:creationId xmlns:a16="http://schemas.microsoft.com/office/drawing/2014/main" id="{591B1FE8-4074-AFBF-E12E-8A898343ED78}"/>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6" name="Picture 15" descr="A picture containing text, sign, clipart&#10;&#10;Description automatically generated">
              <a:extLst>
                <a:ext uri="{FF2B5EF4-FFF2-40B4-BE49-F238E27FC236}">
                  <a16:creationId xmlns:a16="http://schemas.microsoft.com/office/drawing/2014/main" id="{D8D839F8-2AF1-97C1-3783-2FDDF8D4537E}"/>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38618"/>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4546"/>
            <a:ext cx="15229570" cy="92298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9" name="Shape 29"/>
          <p:cNvSpPr/>
          <p:nvPr userDrawn="1"/>
        </p:nvSpPr>
        <p:spPr>
          <a:xfrm flipV="1">
            <a:off x="8127208" y="1777075"/>
            <a:ext cx="1" cy="986453"/>
          </a:xfrm>
          <a:prstGeom prst="line">
            <a:avLst/>
          </a:prstGeom>
          <a:ln w="12700">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7" hasCustomPrompt="1"/>
          </p:nvPr>
        </p:nvSpPr>
        <p:spPr>
          <a:xfrm>
            <a:off x="8977835" y="1634814"/>
            <a:ext cx="2873862" cy="1319573"/>
          </a:xfrm>
          <a:solidFill>
            <a:srgbClr val="FFFFFF"/>
          </a:solidFill>
        </p:spPr>
        <p:txBody>
          <a:bodyPr anchor="ctr"/>
          <a:lstStyle>
            <a:lvl1pPr algn="ctr">
              <a:defRPr sz="1399" b="0">
                <a:solidFill>
                  <a:schemeClr val="tx2"/>
                </a:solidFill>
              </a:defRPr>
            </a:lvl1pPr>
          </a:lstStyle>
          <a:p>
            <a:r>
              <a:rPr lang="en-US" dirty="0"/>
              <a:t>Logo Here</a:t>
            </a:r>
          </a:p>
        </p:txBody>
      </p:sp>
    </p:spTree>
    <p:extLst>
      <p:ext uri="{BB962C8B-B14F-4D97-AF65-F5344CB8AC3E}">
        <p14:creationId xmlns:p14="http://schemas.microsoft.com/office/powerpoint/2010/main" val="284119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2236249277"/>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gue Slide (Red)">
    <p:bg>
      <p:bgRef idx="1001">
        <a:schemeClr val="bg1"/>
      </p:bgRef>
    </p:bg>
    <p:spTree>
      <p:nvGrpSpPr>
        <p:cNvPr id="1" name=""/>
        <p:cNvGrpSpPr/>
        <p:nvPr/>
      </p:nvGrpSpPr>
      <p:grpSpPr>
        <a:xfrm>
          <a:off x="0" y="0"/>
          <a:ext cx="0" cy="0"/>
          <a:chOff x="0" y="0"/>
          <a:chExt cx="0" cy="0"/>
        </a:xfrm>
      </p:grpSpPr>
      <p:pic>
        <p:nvPicPr>
          <p:cNvPr id="4" name="Picture 3"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a:noFill/>
          <a:ln>
            <a:noFill/>
          </a:ln>
        </p:spPr>
      </p:pic>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chemeClr val="bg1"/>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pic>
        <p:nvPicPr>
          <p:cNvPr id="13" name="Picture 12" descr="A picture containing text, sign, clipart&#10;&#10;Description automatically generated">
            <a:extLst>
              <a:ext uri="{FF2B5EF4-FFF2-40B4-BE49-F238E27FC236}">
                <a16:creationId xmlns:a16="http://schemas.microsoft.com/office/drawing/2014/main" id="{9DAE67E7-4826-5153-1270-A9F0098B9FA9}"/>
              </a:ext>
            </a:extLst>
          </p:cNvPr>
          <p:cNvPicPr>
            <a:picLocks noChangeAspect="1"/>
          </p:cNvPicPr>
          <p:nvPr userDrawn="1"/>
        </p:nvPicPr>
        <p:blipFill>
          <a:blip r:embed="rId4"/>
          <a:stretch>
            <a:fillRect/>
          </a:stretch>
        </p:blipFill>
        <p:spPr>
          <a:xfrm>
            <a:off x="7706434" y="1647177"/>
            <a:ext cx="832023" cy="832105"/>
          </a:xfrm>
          <a:prstGeom prst="rect">
            <a:avLst/>
          </a:prstGeom>
        </p:spPr>
      </p:pic>
    </p:spTree>
    <p:extLst>
      <p:ext uri="{BB962C8B-B14F-4D97-AF65-F5344CB8AC3E}">
        <p14:creationId xmlns:p14="http://schemas.microsoft.com/office/powerpoint/2010/main" val="3401449670"/>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gue Right + Custom Image (Half) ">
    <p:bg>
      <p:bgPr>
        <a:solidFill>
          <a:schemeClr val="accent1"/>
        </a:solidFill>
        <a:effectLst/>
      </p:bgPr>
    </p:bg>
    <p:spTree>
      <p:nvGrpSpPr>
        <p:cNvPr id="1" name=""/>
        <p:cNvGrpSpPr/>
        <p:nvPr/>
      </p:nvGrpSpPr>
      <p:grpSpPr>
        <a:xfrm>
          <a:off x="0" y="0"/>
          <a:ext cx="0" cy="0"/>
          <a:chOff x="0" y="0"/>
          <a:chExt cx="0" cy="0"/>
        </a:xfrm>
      </p:grpSpPr>
      <p:pic>
        <p:nvPicPr>
          <p:cNvPr id="8" name="Picture 7"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4" name="Rectangle 3"/>
          <p:cNvSpPr/>
          <p:nvPr userDrawn="1"/>
        </p:nvSpPr>
        <p:spPr>
          <a:xfrm>
            <a:off x="8125621" y="4"/>
            <a:ext cx="8149429" cy="91421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Subtitle 2"/>
          <p:cNvSpPr>
            <a:spLocks noGrp="1"/>
          </p:cNvSpPr>
          <p:nvPr userDrawn="1">
            <p:ph type="subTitle" idx="1" hasCustomPrompt="1"/>
          </p:nvPr>
        </p:nvSpPr>
        <p:spPr>
          <a:xfrm>
            <a:off x="500235" y="4865081"/>
            <a:ext cx="6791100" cy="913842"/>
          </a:xfrm>
        </p:spPr>
        <p:txBody>
          <a:bodyPr lIns="0" rIns="0" anchor="t"/>
          <a:lstStyle>
            <a:lvl1pPr marL="0" indent="0" algn="r">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userDrawn="1">
            <p:ph type="ctrTitle" hasCustomPrompt="1"/>
          </p:nvPr>
        </p:nvSpPr>
        <p:spPr>
          <a:xfrm>
            <a:off x="500235" y="3754907"/>
            <a:ext cx="6791100" cy="1106388"/>
          </a:xfrm>
        </p:spPr>
        <p:txBody>
          <a:bodyPr lIns="0" rIns="0" anchor="b">
            <a:noAutofit/>
          </a:bodyPr>
          <a:lstStyle>
            <a:lvl1pPr algn="r">
              <a:defRPr sz="6999" baseline="0">
                <a:solidFill>
                  <a:schemeClr val="bg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153293375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gue Left + Custom Image (Half) ">
    <p:bg>
      <p:bgPr>
        <a:solidFill>
          <a:schemeClr val="accent1"/>
        </a:solidFill>
        <a:effectLst/>
      </p:bgPr>
    </p:bg>
    <p:spTree>
      <p:nvGrpSpPr>
        <p:cNvPr id="1" name=""/>
        <p:cNvGrpSpPr/>
        <p:nvPr/>
      </p:nvGrpSpPr>
      <p:grpSpPr>
        <a:xfrm>
          <a:off x="0" y="0"/>
          <a:ext cx="0" cy="0"/>
          <a:chOff x="0" y="0"/>
          <a:chExt cx="0" cy="0"/>
        </a:xfrm>
      </p:grpSpPr>
      <p:pic>
        <p:nvPicPr>
          <p:cNvPr id="7" name="Picture 6"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1" name="Subtitle 2"/>
          <p:cNvSpPr>
            <a:spLocks noGrp="1"/>
          </p:cNvSpPr>
          <p:nvPr>
            <p:ph type="subTitle" idx="1" hasCustomPrompt="1"/>
          </p:nvPr>
        </p:nvSpPr>
        <p:spPr>
          <a:xfrm>
            <a:off x="8998248" y="4865081"/>
            <a:ext cx="6791100" cy="913842"/>
          </a:xfrm>
        </p:spPr>
        <p:txBody>
          <a:bodyPr lIns="0" rIns="0" anchor="t"/>
          <a:lstStyle>
            <a:lvl1pPr marL="0" indent="0" algn="l">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13" name="Title 1"/>
          <p:cNvSpPr>
            <a:spLocks noGrp="1"/>
          </p:cNvSpPr>
          <p:nvPr>
            <p:ph type="ctrTitle" hasCustomPrompt="1"/>
          </p:nvPr>
        </p:nvSpPr>
        <p:spPr>
          <a:xfrm>
            <a:off x="8998248" y="3754907"/>
            <a:ext cx="6791100" cy="1106388"/>
          </a:xfrm>
        </p:spPr>
        <p:txBody>
          <a:bodyPr lIns="0" rIns="0" anchor="b">
            <a:noAutofit/>
          </a:bodyPr>
          <a:lstStyle>
            <a:lvl1pPr algn="l">
              <a:defRPr sz="6999" baseline="0">
                <a:solidFill>
                  <a:srgbClr val="FFFFFF"/>
                </a:solidFill>
                <a:latin typeface="Helvetica Neue"/>
                <a:cs typeface="Helvetica Neue"/>
              </a:defRPr>
            </a:lvl1pPr>
          </a:lstStyle>
          <a:p>
            <a:r>
              <a:rPr lang="en-US" dirty="0"/>
              <a:t>Title text</a:t>
            </a:r>
          </a:p>
        </p:txBody>
      </p:sp>
    </p:spTree>
    <p:extLst>
      <p:ext uri="{BB962C8B-B14F-4D97-AF65-F5344CB8AC3E}">
        <p14:creationId xmlns:p14="http://schemas.microsoft.com/office/powerpoint/2010/main" val="251142151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noChangeAspect="1"/>
          </p:cNvSpPr>
          <p:nvPr>
            <p:ph type="sldNum" sz="quarter" idx="4"/>
          </p:nvPr>
        </p:nvSpPr>
        <p:spPr>
          <a:xfrm>
            <a:off x="15115705" y="8616409"/>
            <a:ext cx="848129" cy="365760"/>
          </a:xfrm>
          <a:prstGeom prst="rect">
            <a:avLst/>
          </a:prstGeom>
        </p:spPr>
        <p:txBody>
          <a:bodyPr vert="horz" lIns="145134" tIns="72567" rIns="145134" bIns="72567" rtlCol="0" anchor="ctr"/>
          <a:lstStyle>
            <a:lvl1pPr algn="r" defTabSz="725552" fontAlgn="auto">
              <a:spcBef>
                <a:spcPts val="0"/>
              </a:spcBef>
              <a:spcAft>
                <a:spcPts val="0"/>
              </a:spcAft>
              <a:defRPr sz="2600">
                <a:solidFill>
                  <a:schemeClr val="bg2">
                    <a:lumMod val="10000"/>
                  </a:schemeClr>
                </a:solidFill>
                <a:latin typeface="Helvetica Neue"/>
                <a:ea typeface="+mn-ea"/>
                <a:cs typeface="Helvetica Neue"/>
              </a:defRPr>
            </a:lvl1pPr>
          </a:lstStyle>
          <a:p>
            <a:pPr>
              <a:defRPr/>
            </a:pPr>
            <a:fld id="{4583BFC3-4EDA-3B43-A9AC-FE20F947D312}" type="slidenum">
              <a:rPr lang="en-US" smtClean="0"/>
              <a:pPr>
                <a:defRPr/>
              </a:pPr>
              <a:t>‹#›</a:t>
            </a:fld>
            <a:endParaRPr lang="en-US" dirty="0"/>
          </a:p>
        </p:txBody>
      </p:sp>
      <p:sp>
        <p:nvSpPr>
          <p:cNvPr id="1027" name="Text Placeholder 2"/>
          <p:cNvSpPr>
            <a:spLocks noGrp="1"/>
          </p:cNvSpPr>
          <p:nvPr>
            <p:ph type="body" idx="1"/>
          </p:nvPr>
        </p:nvSpPr>
        <p:spPr bwMode="auto">
          <a:xfrm>
            <a:off x="668957" y="2484160"/>
            <a:ext cx="14771147"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6" name="Title Placeholder 1"/>
          <p:cNvSpPr>
            <a:spLocks noGrp="1"/>
          </p:cNvSpPr>
          <p:nvPr>
            <p:ph type="title"/>
          </p:nvPr>
        </p:nvSpPr>
        <p:spPr bwMode="auto">
          <a:xfrm>
            <a:off x="812272" y="622018"/>
            <a:ext cx="14631460" cy="90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ctr" anchorCtr="0" compatLnSpc="1">
            <a:prstTxWarp prst="textNoShape">
              <a:avLst/>
            </a:prstTxWarp>
          </a:bodyPr>
          <a:lstStyle/>
          <a:p>
            <a:pPr lvl="0"/>
            <a:r>
              <a:rPr lang="en-US" dirty="0"/>
              <a:t>Click to edit master title style</a:t>
            </a:r>
          </a:p>
        </p:txBody>
      </p:sp>
      <p:sp>
        <p:nvSpPr>
          <p:cNvPr id="5" name="Footer Placeholder 4"/>
          <p:cNvSpPr>
            <a:spLocks noGrp="1"/>
          </p:cNvSpPr>
          <p:nvPr>
            <p:ph type="ftr" sz="quarter" idx="3"/>
          </p:nvPr>
        </p:nvSpPr>
        <p:spPr>
          <a:xfrm>
            <a:off x="3364606" y="8644225"/>
            <a:ext cx="9526793" cy="249822"/>
          </a:xfrm>
          <a:prstGeom prst="rect">
            <a:avLst/>
          </a:prstGeom>
        </p:spPr>
        <p:txBody>
          <a:bodyPr vert="horz" lIns="145134" tIns="72567" rIns="145134" bIns="72567" rtlCol="0" anchor="b"/>
          <a:lstStyle>
            <a:lvl1pPr algn="ctr" defTabSz="725552" fontAlgn="auto">
              <a:spcBef>
                <a:spcPts val="0"/>
              </a:spcBef>
              <a:spcAft>
                <a:spcPts val="0"/>
              </a:spcAft>
              <a:defRPr sz="1101">
                <a:solidFill>
                  <a:schemeClr val="tx1">
                    <a:tint val="75000"/>
                  </a:schemeClr>
                </a:solidFill>
                <a:latin typeface="Helvetica Neue"/>
                <a:ea typeface="+mn-ea"/>
                <a:cs typeface="Helvetica Neue"/>
              </a:defRPr>
            </a:lvl1pPr>
          </a:lstStyle>
          <a:p>
            <a:pPr>
              <a:defRPr/>
            </a:pPr>
            <a:r>
              <a:rPr lang="en-US"/>
              <a:t>Source: comScore, internal data</a:t>
            </a:r>
            <a:endParaRPr lang="en-US" dirty="0"/>
          </a:p>
        </p:txBody>
      </p:sp>
      <p:sp>
        <p:nvSpPr>
          <p:cNvPr id="49" name="Shape 171"/>
          <p:cNvSpPr/>
          <p:nvPr userDrawn="1"/>
        </p:nvSpPr>
        <p:spPr>
          <a:xfrm>
            <a:off x="808487" y="8640234"/>
            <a:ext cx="887977" cy="184666"/>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200" b="1">
                <a:solidFill>
                  <a:srgbClr val="BD081C"/>
                </a:solidFill>
                <a:latin typeface="+mj-lt"/>
                <a:ea typeface="+mj-ea"/>
                <a:cs typeface="+mj-cs"/>
                <a:sym typeface="Helvetica Neue"/>
              </a:defRPr>
            </a:lvl1pPr>
          </a:lstStyle>
          <a:p>
            <a:pPr lvl="0">
              <a:defRPr sz="1800" b="0">
                <a:solidFill>
                  <a:srgbClr val="000000"/>
                </a:solidFill>
              </a:defRPr>
            </a:pPr>
            <a:r>
              <a:rPr sz="1200" b="1" dirty="0">
                <a:solidFill>
                  <a:schemeClr val="accent1"/>
                </a:solidFill>
                <a:latin typeface="Helvetica Neue"/>
                <a:cs typeface="Helvetica Neue"/>
              </a:rPr>
              <a:t>Confidential</a:t>
            </a:r>
          </a:p>
        </p:txBody>
      </p:sp>
      <p:sp>
        <p:nvSpPr>
          <p:cNvPr id="2" name="Rectangle 1"/>
          <p:cNvSpPr/>
          <p:nvPr userDrawn="1"/>
        </p:nvSpPr>
        <p:spPr>
          <a:xfrm>
            <a:off x="668960" y="8616413"/>
            <a:ext cx="1312048" cy="2776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cSld>
  <p:clrMap bg1="lt1" tx1="dk1" bg2="lt2" tx2="dk2" accent1="accent1" accent2="accent2" accent3="accent3" accent4="accent4" accent5="accent5" accent6="accent6" hlink="hlink" folHlink="folHlink"/>
  <p:sldLayoutIdLst>
    <p:sldLayoutId id="2147483695" r:id="rId1"/>
    <p:sldLayoutId id="2147483697" r:id="rId2"/>
    <p:sldLayoutId id="2147483696" r:id="rId3"/>
    <p:sldLayoutId id="2147483698" r:id="rId4"/>
    <p:sldLayoutId id="2147483699" r:id="rId5"/>
    <p:sldLayoutId id="2147483700" r:id="rId6"/>
    <p:sldLayoutId id="2147483704" r:id="rId7"/>
    <p:sldLayoutId id="2147483743" r:id="rId8"/>
    <p:sldLayoutId id="2147483764" r:id="rId9"/>
    <p:sldLayoutId id="2147483702" r:id="rId10"/>
    <p:sldLayoutId id="2147483727" r:id="rId11"/>
    <p:sldLayoutId id="2147483687" r:id="rId12"/>
    <p:sldLayoutId id="2147483712" r:id="rId13"/>
    <p:sldLayoutId id="2147483706" r:id="rId14"/>
    <p:sldLayoutId id="2147483713" r:id="rId15"/>
    <p:sldLayoutId id="2147483714" r:id="rId16"/>
    <p:sldLayoutId id="2147483715" r:id="rId17"/>
    <p:sldLayoutId id="2147483716" r:id="rId18"/>
    <p:sldLayoutId id="2147483767" r:id="rId19"/>
    <p:sldLayoutId id="2147483766" r:id="rId20"/>
    <p:sldLayoutId id="2147483768" r:id="rId21"/>
    <p:sldLayoutId id="2147483769" r:id="rId22"/>
    <p:sldLayoutId id="2147483707" r:id="rId23"/>
    <p:sldLayoutId id="2147483722" r:id="rId24"/>
    <p:sldLayoutId id="2147483724" r:id="rId25"/>
    <p:sldLayoutId id="2147483723" r:id="rId26"/>
    <p:sldLayoutId id="2147483729" r:id="rId27"/>
    <p:sldLayoutId id="2147483765" r:id="rId28"/>
    <p:sldLayoutId id="2147483771" r:id="rId2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p:titleStyle>
    <p:body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5552" rtl="0" eaLnBrk="1" latinLnBrk="0" hangingPunct="1">
        <a:defRPr sz="2900" kern="1200">
          <a:solidFill>
            <a:schemeClr val="tx1"/>
          </a:solidFill>
          <a:latin typeface="+mn-lt"/>
          <a:ea typeface="+mn-ea"/>
          <a:cs typeface="+mn-cs"/>
        </a:defRPr>
      </a:lvl1pPr>
      <a:lvl2pPr marL="725552" algn="l" defTabSz="725552" rtl="0" eaLnBrk="1" latinLnBrk="0" hangingPunct="1">
        <a:defRPr sz="2900" kern="1200">
          <a:solidFill>
            <a:schemeClr val="tx1"/>
          </a:solidFill>
          <a:latin typeface="+mn-lt"/>
          <a:ea typeface="+mn-ea"/>
          <a:cs typeface="+mn-cs"/>
        </a:defRPr>
      </a:lvl2pPr>
      <a:lvl3pPr marL="1451107" algn="l" defTabSz="725552" rtl="0" eaLnBrk="1" latinLnBrk="0" hangingPunct="1">
        <a:defRPr sz="2900" kern="1200">
          <a:solidFill>
            <a:schemeClr val="tx1"/>
          </a:solidFill>
          <a:latin typeface="+mn-lt"/>
          <a:ea typeface="+mn-ea"/>
          <a:cs typeface="+mn-cs"/>
        </a:defRPr>
      </a:lvl3pPr>
      <a:lvl4pPr marL="2176662" algn="l" defTabSz="725552" rtl="0" eaLnBrk="1" latinLnBrk="0" hangingPunct="1">
        <a:defRPr sz="2900" kern="1200">
          <a:solidFill>
            <a:schemeClr val="tx1"/>
          </a:solidFill>
          <a:latin typeface="+mn-lt"/>
          <a:ea typeface="+mn-ea"/>
          <a:cs typeface="+mn-cs"/>
        </a:defRPr>
      </a:lvl4pPr>
      <a:lvl5pPr marL="2902215" algn="l" defTabSz="725552" rtl="0" eaLnBrk="1" latinLnBrk="0" hangingPunct="1">
        <a:defRPr sz="2900" kern="1200">
          <a:solidFill>
            <a:schemeClr val="tx1"/>
          </a:solidFill>
          <a:latin typeface="+mn-lt"/>
          <a:ea typeface="+mn-ea"/>
          <a:cs typeface="+mn-cs"/>
        </a:defRPr>
      </a:lvl5pPr>
      <a:lvl6pPr marL="3627769" algn="l" defTabSz="725552" rtl="0" eaLnBrk="1" latinLnBrk="0" hangingPunct="1">
        <a:defRPr sz="2900" kern="1200">
          <a:solidFill>
            <a:schemeClr val="tx1"/>
          </a:solidFill>
          <a:latin typeface="+mn-lt"/>
          <a:ea typeface="+mn-ea"/>
          <a:cs typeface="+mn-cs"/>
        </a:defRPr>
      </a:lvl6pPr>
      <a:lvl7pPr marL="4353322" algn="l" defTabSz="725552" rtl="0" eaLnBrk="1" latinLnBrk="0" hangingPunct="1">
        <a:defRPr sz="2900" kern="1200">
          <a:solidFill>
            <a:schemeClr val="tx1"/>
          </a:solidFill>
          <a:latin typeface="+mn-lt"/>
          <a:ea typeface="+mn-ea"/>
          <a:cs typeface="+mn-cs"/>
        </a:defRPr>
      </a:lvl7pPr>
      <a:lvl8pPr marL="5078876" algn="l" defTabSz="725552" rtl="0" eaLnBrk="1" latinLnBrk="0" hangingPunct="1">
        <a:defRPr sz="2900" kern="1200">
          <a:solidFill>
            <a:schemeClr val="tx1"/>
          </a:solidFill>
          <a:latin typeface="+mn-lt"/>
          <a:ea typeface="+mn-ea"/>
          <a:cs typeface="+mn-cs"/>
        </a:defRPr>
      </a:lvl8pPr>
      <a:lvl9pPr marL="5804430" algn="l" defTabSz="725552"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hyperlink" Target="https://arxiv.org/abs/2312.0686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DM2-ND" TargetMode="External"/><Relationship Id="rId2" Type="http://schemas.openxmlformats.org/officeDocument/2006/relationships/hyperlink" Target="http://www.meng-jiang.com/lab.html" TargetMode="Externa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32.png"/><Relationship Id="rId4" Type="http://schemas.openxmlformats.org/officeDocument/2006/relationships/hyperlink" Target="mailto:mjiang2@nd.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math-qa.github.io/math-QA/" TargetMode="Externa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hyperlink" Target="https://mmmu-benchmark.github.io/"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wyu97/IfQA" TargetMode="Externa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20.jpeg"/><Relationship Id="rId5" Type="http://schemas.openxmlformats.org/officeDocument/2006/relationships/image" Target="../media/image19.jpg"/><Relationship Id="rId4" Type="http://schemas.microsoft.com/office/2007/relationships/hdphoto" Target="../media/hdphoto7.wdp"/></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2201.11903" TargetMode="External"/><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arxiv.org/abs/2312.0686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body" idx="13"/>
          </p:nvPr>
        </p:nvSpPr>
        <p:spPr>
          <a:xfrm>
            <a:off x="812802" y="6035870"/>
            <a:ext cx="14630400" cy="1522176"/>
          </a:xfrm>
          <a:prstGeom prst="rect">
            <a:avLst/>
          </a:prstGeom>
        </p:spPr>
        <p:txBody>
          <a:bodyPr/>
          <a:lstStyle/>
          <a:p>
            <a:r>
              <a:rPr lang="en-US" altLang="zh-CN" b="1" dirty="0">
                <a:solidFill>
                  <a:schemeClr val="bg1"/>
                </a:solidFill>
              </a:rPr>
              <a:t>Meng</a:t>
            </a:r>
            <a:r>
              <a:rPr lang="zh-CN" altLang="en-US" b="1" dirty="0">
                <a:solidFill>
                  <a:schemeClr val="bg1"/>
                </a:solidFill>
              </a:rPr>
              <a:t> </a:t>
            </a:r>
            <a:r>
              <a:rPr lang="en-US" altLang="zh-CN" b="1" dirty="0">
                <a:solidFill>
                  <a:schemeClr val="bg1"/>
                </a:solidFill>
              </a:rPr>
              <a:t>Jiang</a:t>
            </a:r>
            <a:endParaRPr lang="en-US" altLang="zh-CN" b="1" dirty="0">
              <a:solidFill>
                <a:schemeClr val="bg1"/>
              </a:solidFill>
              <a:latin typeface="Kaiti TC" panose="02010600040101010101" pitchFamily="2" charset="-120"/>
              <a:ea typeface="Kaiti TC" panose="02010600040101010101" pitchFamily="2" charset="-120"/>
            </a:endParaRPr>
          </a:p>
          <a:p>
            <a:r>
              <a:rPr lang="en-US" altLang="zh-CN" dirty="0">
                <a:solidFill>
                  <a:schemeClr val="bg1"/>
                </a:solidFill>
              </a:rPr>
              <a:t>Department</a:t>
            </a:r>
            <a:r>
              <a:rPr lang="zh-CN" altLang="en-US" dirty="0">
                <a:solidFill>
                  <a:schemeClr val="bg1"/>
                </a:solidFill>
              </a:rPr>
              <a:t> </a:t>
            </a:r>
            <a:r>
              <a:rPr lang="en-US" altLang="zh-CN" dirty="0">
                <a:solidFill>
                  <a:schemeClr val="bg1"/>
                </a:solidFill>
              </a:rPr>
              <a:t>of</a:t>
            </a:r>
            <a:r>
              <a:rPr lang="zh-CN" altLang="en-US" dirty="0">
                <a:solidFill>
                  <a:schemeClr val="bg1"/>
                </a:solidFill>
              </a:rPr>
              <a:t> </a:t>
            </a:r>
            <a:r>
              <a:rPr lang="en-US" altLang="zh-CN" dirty="0">
                <a:solidFill>
                  <a:schemeClr val="bg1"/>
                </a:solidFill>
              </a:rPr>
              <a:t>Computer</a:t>
            </a:r>
            <a:r>
              <a:rPr lang="zh-CN" altLang="en-US" dirty="0">
                <a:solidFill>
                  <a:schemeClr val="bg1"/>
                </a:solidFill>
              </a:rPr>
              <a:t> </a:t>
            </a:r>
            <a:r>
              <a:rPr lang="en-US" altLang="zh-CN" dirty="0">
                <a:solidFill>
                  <a:schemeClr val="bg1"/>
                </a:solidFill>
              </a:rPr>
              <a:t>Science</a:t>
            </a:r>
            <a:r>
              <a:rPr lang="zh-CN" altLang="en-US" dirty="0">
                <a:solidFill>
                  <a:schemeClr val="bg1"/>
                </a:solidFill>
              </a:rPr>
              <a:t> </a:t>
            </a:r>
            <a:r>
              <a:rPr lang="en-US" altLang="zh-CN" dirty="0">
                <a:solidFill>
                  <a:schemeClr val="bg1"/>
                </a:solidFill>
              </a:rPr>
              <a:t>and</a:t>
            </a:r>
            <a:r>
              <a:rPr lang="zh-CN" altLang="en-US" dirty="0">
                <a:solidFill>
                  <a:schemeClr val="bg1"/>
                </a:solidFill>
              </a:rPr>
              <a:t> </a:t>
            </a:r>
            <a:r>
              <a:rPr lang="en-US" altLang="zh-CN" dirty="0">
                <a:solidFill>
                  <a:schemeClr val="bg1"/>
                </a:solidFill>
              </a:rPr>
              <a:t>Engineering</a:t>
            </a:r>
            <a:endParaRPr dirty="0">
              <a:solidFill>
                <a:schemeClr val="bg1"/>
              </a:solidFill>
            </a:endParaRPr>
          </a:p>
        </p:txBody>
      </p:sp>
      <p:sp>
        <p:nvSpPr>
          <p:cNvPr id="142" name="Shape 142"/>
          <p:cNvSpPr>
            <a:spLocks noGrp="1"/>
          </p:cNvSpPr>
          <p:nvPr>
            <p:ph type="body" idx="14"/>
          </p:nvPr>
        </p:nvSpPr>
        <p:spPr>
          <a:xfrm>
            <a:off x="812800" y="7412643"/>
            <a:ext cx="11523135" cy="775494"/>
          </a:xfrm>
          <a:prstGeom prst="rect">
            <a:avLst/>
          </a:prstGeom>
        </p:spPr>
        <p:txBody>
          <a:bodyPr/>
          <a:lstStyle/>
          <a:p>
            <a:r>
              <a:rPr lang="en-US" altLang="zh-CN" dirty="0">
                <a:solidFill>
                  <a:schemeClr val="bg1"/>
                </a:solidFill>
              </a:rPr>
              <a:t>University</a:t>
            </a:r>
            <a:r>
              <a:rPr lang="zh-CN" altLang="en-US" dirty="0">
                <a:solidFill>
                  <a:schemeClr val="bg1"/>
                </a:solidFill>
              </a:rPr>
              <a:t> </a:t>
            </a:r>
            <a:r>
              <a:rPr lang="en-US" altLang="zh-CN" dirty="0">
                <a:solidFill>
                  <a:schemeClr val="bg1"/>
                </a:solidFill>
              </a:rPr>
              <a:t>of</a:t>
            </a:r>
            <a:r>
              <a:rPr lang="zh-CN" altLang="en-US" dirty="0">
                <a:solidFill>
                  <a:schemeClr val="bg1"/>
                </a:solidFill>
              </a:rPr>
              <a:t> </a:t>
            </a:r>
            <a:r>
              <a:rPr lang="en-US" altLang="zh-CN" dirty="0">
                <a:solidFill>
                  <a:schemeClr val="bg1"/>
                </a:solidFill>
              </a:rPr>
              <a:t>Notre</a:t>
            </a:r>
            <a:r>
              <a:rPr lang="zh-CN" altLang="en-US" dirty="0">
                <a:solidFill>
                  <a:schemeClr val="bg1"/>
                </a:solidFill>
              </a:rPr>
              <a:t> </a:t>
            </a:r>
            <a:r>
              <a:rPr lang="en-US" altLang="zh-CN" dirty="0">
                <a:solidFill>
                  <a:schemeClr val="bg1"/>
                </a:solidFill>
              </a:rPr>
              <a:t>Dame</a:t>
            </a:r>
            <a:endParaRPr dirty="0">
              <a:solidFill>
                <a:schemeClr val="bg1"/>
              </a:solidFill>
            </a:endParaRPr>
          </a:p>
        </p:txBody>
      </p:sp>
      <p:sp>
        <p:nvSpPr>
          <p:cNvPr id="143" name="Shape 143"/>
          <p:cNvSpPr>
            <a:spLocks noGrp="1"/>
          </p:cNvSpPr>
          <p:nvPr>
            <p:ph type="body" idx="15"/>
          </p:nvPr>
        </p:nvSpPr>
        <p:spPr>
          <a:xfrm>
            <a:off x="812802" y="2320389"/>
            <a:ext cx="14630400" cy="2737004"/>
          </a:xfrm>
          <a:prstGeom prst="rect">
            <a:avLst/>
          </a:prstGeom>
        </p:spPr>
        <p:txBody>
          <a:bodyPr/>
          <a:lstStyle/>
          <a:p>
            <a:pPr algn="ctr"/>
            <a:r>
              <a:rPr lang="en-US" altLang="zh-CN" sz="8797" b="1" dirty="0">
                <a:solidFill>
                  <a:schemeClr val="bg1"/>
                </a:solidFill>
              </a:rPr>
              <a:t>Instructing</a:t>
            </a:r>
            <a:r>
              <a:rPr lang="zh-CN" altLang="en-US" sz="8797" b="1" dirty="0">
                <a:solidFill>
                  <a:schemeClr val="bg1"/>
                </a:solidFill>
              </a:rPr>
              <a:t> </a:t>
            </a:r>
            <a:r>
              <a:rPr lang="en-US" altLang="zh-CN" sz="8797" b="1" dirty="0">
                <a:solidFill>
                  <a:schemeClr val="bg1"/>
                </a:solidFill>
              </a:rPr>
              <a:t>Language</a:t>
            </a:r>
            <a:r>
              <a:rPr lang="zh-CN" altLang="en-US" sz="8797" b="1" dirty="0">
                <a:solidFill>
                  <a:schemeClr val="bg1"/>
                </a:solidFill>
              </a:rPr>
              <a:t> </a:t>
            </a:r>
            <a:r>
              <a:rPr lang="en-US" altLang="zh-CN" sz="8797" b="1" dirty="0">
                <a:solidFill>
                  <a:schemeClr val="bg1"/>
                </a:solidFill>
              </a:rPr>
              <a:t>Models</a:t>
            </a:r>
            <a:r>
              <a:rPr lang="zh-CN" altLang="en-US" sz="8797" b="1" dirty="0">
                <a:solidFill>
                  <a:schemeClr val="bg1"/>
                </a:solidFill>
              </a:rPr>
              <a:t> </a:t>
            </a:r>
            <a:r>
              <a:rPr lang="en-US" altLang="zh-CN" sz="8797" b="1" dirty="0">
                <a:solidFill>
                  <a:schemeClr val="bg1"/>
                </a:solidFill>
              </a:rPr>
              <a:t>to</a:t>
            </a:r>
            <a:r>
              <a:rPr lang="zh-CN" altLang="en-US" sz="8797" b="1" dirty="0">
                <a:solidFill>
                  <a:schemeClr val="bg1"/>
                </a:solidFill>
              </a:rPr>
              <a:t> </a:t>
            </a:r>
            <a:r>
              <a:rPr lang="en-US" altLang="zh-CN" sz="8797" b="1" dirty="0">
                <a:solidFill>
                  <a:schemeClr val="bg1"/>
                </a:solidFill>
              </a:rPr>
              <a:t>Do</a:t>
            </a:r>
            <a:r>
              <a:rPr lang="zh-CN" altLang="en-US" sz="8797" b="1" dirty="0">
                <a:solidFill>
                  <a:schemeClr val="bg1"/>
                </a:solidFill>
              </a:rPr>
              <a:t> </a:t>
            </a:r>
            <a:r>
              <a:rPr lang="en-US" altLang="zh-CN" sz="8797" b="1" dirty="0">
                <a:solidFill>
                  <a:schemeClr val="bg1"/>
                </a:solidFill>
              </a:rPr>
              <a:t>Reasoning</a:t>
            </a:r>
            <a:r>
              <a:rPr lang="zh-CN" altLang="en-US" sz="8797" b="1" dirty="0">
                <a:solidFill>
                  <a:schemeClr val="bg1"/>
                </a:solidFill>
              </a:rPr>
              <a:t> </a:t>
            </a:r>
            <a:r>
              <a:rPr lang="en-US" altLang="zh-CN" sz="8797" b="1" dirty="0">
                <a:solidFill>
                  <a:schemeClr val="bg1"/>
                </a:solidFill>
              </a:rPr>
              <a:t>Wisely</a:t>
            </a:r>
          </a:p>
        </p:txBody>
      </p:sp>
    </p:spTree>
    <p:extLst>
      <p:ext uri="{BB962C8B-B14F-4D97-AF65-F5344CB8AC3E}">
        <p14:creationId xmlns:p14="http://schemas.microsoft.com/office/powerpoint/2010/main" val="120735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up of a diagram&#10;&#10;Description automatically generated">
            <a:extLst>
              <a:ext uri="{FF2B5EF4-FFF2-40B4-BE49-F238E27FC236}">
                <a16:creationId xmlns:a16="http://schemas.microsoft.com/office/drawing/2014/main" id="{06D258CC-E1D8-9F9D-E153-02451D854764}"/>
              </a:ext>
            </a:extLst>
          </p:cNvPr>
          <p:cNvPicPr>
            <a:picLocks noChangeAspect="1"/>
          </p:cNvPicPr>
          <p:nvPr/>
        </p:nvPicPr>
        <p:blipFill>
          <a:blip r:embed="rId3"/>
          <a:stretch>
            <a:fillRect/>
          </a:stretch>
        </p:blipFill>
        <p:spPr>
          <a:xfrm>
            <a:off x="101710" y="138301"/>
            <a:ext cx="12343429" cy="1790031"/>
          </a:xfrm>
          <a:prstGeom prst="rect">
            <a:avLst/>
          </a:prstGeom>
        </p:spPr>
      </p:pic>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9</a:t>
            </a:fld>
            <a:endParaRPr lang="en-US"/>
          </a:p>
        </p:txBody>
      </p:sp>
      <p:sp>
        <p:nvSpPr>
          <p:cNvPr id="4" name="Content Placeholder 7">
            <a:extLst>
              <a:ext uri="{FF2B5EF4-FFF2-40B4-BE49-F238E27FC236}">
                <a16:creationId xmlns:a16="http://schemas.microsoft.com/office/drawing/2014/main" id="{4BCE8753-F494-00B3-41A8-4EB3EBC445CF}"/>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Wu et al. </a:t>
            </a:r>
            <a:r>
              <a:rPr lang="en-US" sz="2400" dirty="0">
                <a:highlight>
                  <a:srgbClr val="FFFF00"/>
                </a:highlight>
              </a:rPr>
              <a:t>Get an A in Math</a:t>
            </a:r>
            <a:r>
              <a:rPr lang="en-US" sz="2400" dirty="0"/>
              <a:t>: Progressive Rectification Prompting (AAAI’24) </a:t>
            </a:r>
            <a:r>
              <a:rPr lang="en-US" sz="2400" dirty="0">
                <a:hlinkClick r:id="rId4"/>
              </a:rPr>
              <a:t>https://arxiv.org/abs/2312.06867</a:t>
            </a:r>
            <a:endParaRPr lang="en-US" sz="2400" dirty="0"/>
          </a:p>
        </p:txBody>
      </p:sp>
      <p:pic>
        <p:nvPicPr>
          <p:cNvPr id="3" name="Content Placeholder 2" descr="A diagram of a book&#10;&#10;Description automatically generated">
            <a:extLst>
              <a:ext uri="{FF2B5EF4-FFF2-40B4-BE49-F238E27FC236}">
                <a16:creationId xmlns:a16="http://schemas.microsoft.com/office/drawing/2014/main" id="{78FE6D62-F68C-3C19-1861-53F47A1717E7}"/>
              </a:ext>
            </a:extLst>
          </p:cNvPr>
          <p:cNvPicPr>
            <a:picLocks noGrp="1" noChangeAspect="1"/>
          </p:cNvPicPr>
          <p:nvPr>
            <p:ph idx="1"/>
          </p:nvPr>
        </p:nvPicPr>
        <p:blipFill>
          <a:blip r:embed="rId5"/>
          <a:stretch>
            <a:fillRect/>
          </a:stretch>
        </p:blipFill>
        <p:spPr>
          <a:xfrm>
            <a:off x="105497" y="138301"/>
            <a:ext cx="16048793" cy="7920817"/>
          </a:xfrm>
        </p:spPr>
      </p:pic>
    </p:spTree>
    <p:extLst>
      <p:ext uri="{BB962C8B-B14F-4D97-AF65-F5344CB8AC3E}">
        <p14:creationId xmlns:p14="http://schemas.microsoft.com/office/powerpoint/2010/main" val="1530108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10</a:t>
            </a:fld>
            <a:endParaRPr lang="en-US"/>
          </a:p>
        </p:txBody>
      </p:sp>
      <p:sp>
        <p:nvSpPr>
          <p:cNvPr id="4" name="Content Placeholder 7">
            <a:extLst>
              <a:ext uri="{FF2B5EF4-FFF2-40B4-BE49-F238E27FC236}">
                <a16:creationId xmlns:a16="http://schemas.microsoft.com/office/drawing/2014/main" id="{4BCE8753-F494-00B3-41A8-4EB3EBC445CF}"/>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Wu et al. Instructing Large Language Models to </a:t>
            </a:r>
            <a:r>
              <a:rPr lang="en-US" sz="2400" dirty="0">
                <a:highlight>
                  <a:srgbClr val="FFFF00"/>
                </a:highlight>
              </a:rPr>
              <a:t>Identify and Ignore Irrelevant Conditions</a:t>
            </a:r>
            <a:r>
              <a:rPr lang="en-US" sz="2400" dirty="0"/>
              <a:t>.</a:t>
            </a:r>
          </a:p>
        </p:txBody>
      </p:sp>
      <p:pic>
        <p:nvPicPr>
          <p:cNvPr id="7" name="Picture 6" descr="A diagram of a number of inches&#10;&#10;Description automatically generated with medium confidence">
            <a:extLst>
              <a:ext uri="{FF2B5EF4-FFF2-40B4-BE49-F238E27FC236}">
                <a16:creationId xmlns:a16="http://schemas.microsoft.com/office/drawing/2014/main" id="{83D41E69-DBC4-75F2-8E72-C67C03C1EED9}"/>
              </a:ext>
            </a:extLst>
          </p:cNvPr>
          <p:cNvPicPr>
            <a:picLocks noChangeAspect="1"/>
          </p:cNvPicPr>
          <p:nvPr/>
        </p:nvPicPr>
        <p:blipFill>
          <a:blip r:embed="rId3"/>
          <a:stretch>
            <a:fillRect/>
          </a:stretch>
        </p:blipFill>
        <p:spPr>
          <a:xfrm>
            <a:off x="2804318" y="144536"/>
            <a:ext cx="10058400" cy="1928831"/>
          </a:xfrm>
          <a:prstGeom prst="rect">
            <a:avLst/>
          </a:prstGeom>
        </p:spPr>
      </p:pic>
      <p:pic>
        <p:nvPicPr>
          <p:cNvPr id="9" name="Picture 8" descr="A diagram of a problem&#10;&#10;Description automatically generated">
            <a:extLst>
              <a:ext uri="{FF2B5EF4-FFF2-40B4-BE49-F238E27FC236}">
                <a16:creationId xmlns:a16="http://schemas.microsoft.com/office/drawing/2014/main" id="{62075472-5222-A82A-1900-7A6FAAC58B7D}"/>
              </a:ext>
            </a:extLst>
          </p:cNvPr>
          <p:cNvPicPr>
            <a:picLocks noChangeAspect="1"/>
          </p:cNvPicPr>
          <p:nvPr/>
        </p:nvPicPr>
        <p:blipFill>
          <a:blip r:embed="rId4"/>
          <a:stretch>
            <a:fillRect/>
          </a:stretch>
        </p:blipFill>
        <p:spPr>
          <a:xfrm>
            <a:off x="2674735" y="2295166"/>
            <a:ext cx="10058400" cy="5946557"/>
          </a:xfrm>
          <a:prstGeom prst="rect">
            <a:avLst/>
          </a:prstGeom>
        </p:spPr>
      </p:pic>
    </p:spTree>
    <p:extLst>
      <p:ext uri="{BB962C8B-B14F-4D97-AF65-F5344CB8AC3E}">
        <p14:creationId xmlns:p14="http://schemas.microsoft.com/office/powerpoint/2010/main" val="950893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11</a:t>
            </a:fld>
            <a:endParaRPr lang="en-US"/>
          </a:p>
        </p:txBody>
      </p:sp>
      <p:sp>
        <p:nvSpPr>
          <p:cNvPr id="4" name="Content Placeholder 7">
            <a:extLst>
              <a:ext uri="{FF2B5EF4-FFF2-40B4-BE49-F238E27FC236}">
                <a16:creationId xmlns:a16="http://schemas.microsoft.com/office/drawing/2014/main" id="{4BCE8753-F494-00B3-41A8-4EB3EBC445CF}"/>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Zhang et al. PLUG: </a:t>
            </a:r>
            <a:r>
              <a:rPr lang="en-US" sz="2400" dirty="0">
                <a:highlight>
                  <a:srgbClr val="FFFF00"/>
                </a:highlight>
              </a:rPr>
              <a:t>Leveraging Pivot Language</a:t>
            </a:r>
            <a:r>
              <a:rPr lang="en-US" sz="2400" dirty="0"/>
              <a:t> in Cross-Lingual Instruction Tuning.</a:t>
            </a:r>
          </a:p>
        </p:txBody>
      </p:sp>
      <p:pic>
        <p:nvPicPr>
          <p:cNvPr id="7" name="Picture 6" descr="A diagram of a language instruction&#10;&#10;Description automatically generated">
            <a:extLst>
              <a:ext uri="{FF2B5EF4-FFF2-40B4-BE49-F238E27FC236}">
                <a16:creationId xmlns:a16="http://schemas.microsoft.com/office/drawing/2014/main" id="{514A9D9D-88B0-3209-E254-E0F3B1D64586}"/>
              </a:ext>
            </a:extLst>
          </p:cNvPr>
          <p:cNvPicPr>
            <a:picLocks noChangeAspect="1"/>
          </p:cNvPicPr>
          <p:nvPr/>
        </p:nvPicPr>
        <p:blipFill>
          <a:blip r:embed="rId3"/>
          <a:stretch>
            <a:fillRect/>
          </a:stretch>
        </p:blipFill>
        <p:spPr>
          <a:xfrm>
            <a:off x="812800" y="161831"/>
            <a:ext cx="14630400" cy="8320662"/>
          </a:xfrm>
          <a:prstGeom prst="rect">
            <a:avLst/>
          </a:prstGeom>
        </p:spPr>
      </p:pic>
    </p:spTree>
    <p:extLst>
      <p:ext uri="{BB962C8B-B14F-4D97-AF65-F5344CB8AC3E}">
        <p14:creationId xmlns:p14="http://schemas.microsoft.com/office/powerpoint/2010/main" val="2254443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2D1000-1E13-1235-406F-5A19764E1DD2}"/>
              </a:ext>
            </a:extLst>
          </p:cNvPr>
          <p:cNvSpPr>
            <a:spLocks noGrp="1"/>
          </p:cNvSpPr>
          <p:nvPr>
            <p:ph type="body" idx="12"/>
          </p:nvPr>
        </p:nvSpPr>
        <p:spPr>
          <a:xfrm>
            <a:off x="818203" y="1407547"/>
            <a:ext cx="6814268" cy="512064"/>
          </a:xfrm>
        </p:spPr>
        <p:txBody>
          <a:bodyPr/>
          <a:lstStyle/>
          <a:p>
            <a:r>
              <a:rPr lang="en-US" dirty="0"/>
              <a:t>Large</a:t>
            </a:r>
            <a:r>
              <a:rPr lang="zh-CN" altLang="en-US" dirty="0"/>
              <a:t> </a:t>
            </a:r>
            <a:r>
              <a:rPr lang="en-US" altLang="zh-CN" dirty="0"/>
              <a:t>Language</a:t>
            </a:r>
            <a:r>
              <a:rPr lang="zh-CN" altLang="en-US" dirty="0"/>
              <a:t> </a:t>
            </a:r>
            <a:r>
              <a:rPr lang="en-US" altLang="zh-CN" dirty="0"/>
              <a:t>Model (LLM)</a:t>
            </a:r>
            <a:endParaRPr lang="en-US" dirty="0"/>
          </a:p>
        </p:txBody>
      </p:sp>
      <p:sp>
        <p:nvSpPr>
          <p:cNvPr id="4" name="Title 3">
            <a:extLst>
              <a:ext uri="{FF2B5EF4-FFF2-40B4-BE49-F238E27FC236}">
                <a16:creationId xmlns:a16="http://schemas.microsoft.com/office/drawing/2014/main" id="{226821ED-D3C7-0B45-7AF6-578ECC55286C}"/>
              </a:ext>
            </a:extLst>
          </p:cNvPr>
          <p:cNvSpPr>
            <a:spLocks noGrp="1"/>
          </p:cNvSpPr>
          <p:nvPr>
            <p:ph type="title"/>
          </p:nvPr>
        </p:nvSpPr>
        <p:spPr>
          <a:xfrm>
            <a:off x="818201" y="770237"/>
            <a:ext cx="6814269" cy="618302"/>
          </a:xfrm>
        </p:spPr>
        <p:txBody>
          <a:bodyPr/>
          <a:lstStyle/>
          <a:p>
            <a:r>
              <a:rPr lang="en-US" altLang="zh-CN" dirty="0"/>
              <a:t>Closed-Book</a:t>
            </a:r>
            <a:endParaRPr lang="en-US" dirty="0"/>
          </a:p>
        </p:txBody>
      </p:sp>
      <p:grpSp>
        <p:nvGrpSpPr>
          <p:cNvPr id="22" name="Group 21">
            <a:extLst>
              <a:ext uri="{FF2B5EF4-FFF2-40B4-BE49-F238E27FC236}">
                <a16:creationId xmlns:a16="http://schemas.microsoft.com/office/drawing/2014/main" id="{BD478B7F-A996-62F1-91DD-71F38A90A32F}"/>
              </a:ext>
            </a:extLst>
          </p:cNvPr>
          <p:cNvGrpSpPr/>
          <p:nvPr/>
        </p:nvGrpSpPr>
        <p:grpSpPr>
          <a:xfrm>
            <a:off x="668958" y="2864905"/>
            <a:ext cx="7295789" cy="4665965"/>
            <a:chOff x="668958" y="2368969"/>
            <a:chExt cx="7295789" cy="4665965"/>
          </a:xfrm>
        </p:grpSpPr>
        <p:sp>
          <p:nvSpPr>
            <p:cNvPr id="7" name="Rectangle 6">
              <a:extLst>
                <a:ext uri="{FF2B5EF4-FFF2-40B4-BE49-F238E27FC236}">
                  <a16:creationId xmlns:a16="http://schemas.microsoft.com/office/drawing/2014/main" id="{4AC96C20-2200-C8FD-7B96-AAE9127A8983}"/>
                </a:ext>
              </a:extLst>
            </p:cNvPr>
            <p:cNvSpPr/>
            <p:nvPr/>
          </p:nvSpPr>
          <p:spPr>
            <a:xfrm>
              <a:off x="3393222" y="5339877"/>
              <a:ext cx="4571524"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6" name="Rectangle 5">
              <a:extLst>
                <a:ext uri="{FF2B5EF4-FFF2-40B4-BE49-F238E27FC236}">
                  <a16:creationId xmlns:a16="http://schemas.microsoft.com/office/drawing/2014/main" id="{362D3A7D-59E3-3C6B-A80B-EFEB9E30E7CD}"/>
                </a:ext>
              </a:extLst>
            </p:cNvPr>
            <p:cNvSpPr/>
            <p:nvPr/>
          </p:nvSpPr>
          <p:spPr>
            <a:xfrm>
              <a:off x="3325943" y="5262793"/>
              <a:ext cx="4571524"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Rectangle 2">
              <a:extLst>
                <a:ext uri="{FF2B5EF4-FFF2-40B4-BE49-F238E27FC236}">
                  <a16:creationId xmlns:a16="http://schemas.microsoft.com/office/drawing/2014/main" id="{19AC1AE9-620B-0093-8FEB-3416906132EF}"/>
                </a:ext>
              </a:extLst>
            </p:cNvPr>
            <p:cNvSpPr/>
            <p:nvPr/>
          </p:nvSpPr>
          <p:spPr>
            <a:xfrm>
              <a:off x="3252866" y="5186597"/>
              <a:ext cx="4571524"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6" name="Rounded Rectangle 15">
              <a:extLst>
                <a:ext uri="{FF2B5EF4-FFF2-40B4-BE49-F238E27FC236}">
                  <a16:creationId xmlns:a16="http://schemas.microsoft.com/office/drawing/2014/main" id="{443005F1-31C9-0C42-E684-0A53734D19EC}"/>
                </a:ext>
              </a:extLst>
            </p:cNvPr>
            <p:cNvSpPr/>
            <p:nvPr/>
          </p:nvSpPr>
          <p:spPr>
            <a:xfrm>
              <a:off x="668959" y="2432842"/>
              <a:ext cx="2115671" cy="949034"/>
            </a:xfrm>
            <a:prstGeom prst="roundRect">
              <a:avLst>
                <a:gd name="adj" fmla="val 14392"/>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latin typeface="Helvetica Neue"/>
                  <a:cs typeface="Helvetica Neue"/>
                </a:rPr>
                <a:t>Pre-collected</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corpus</a:t>
              </a:r>
              <a:endParaRPr lang="en-US" sz="2400" dirty="0">
                <a:solidFill>
                  <a:schemeClr val="tx1"/>
                </a:solidFill>
                <a:latin typeface="Helvetica Neue"/>
                <a:cs typeface="Helvetica Neue"/>
              </a:endParaRPr>
            </a:p>
          </p:txBody>
        </p:sp>
        <p:sp>
          <p:nvSpPr>
            <p:cNvPr id="17" name="Rounded Rectangle 16">
              <a:extLst>
                <a:ext uri="{FF2B5EF4-FFF2-40B4-BE49-F238E27FC236}">
                  <a16:creationId xmlns:a16="http://schemas.microsoft.com/office/drawing/2014/main" id="{E9185F1D-013F-15A0-D556-EE00C8699703}"/>
                </a:ext>
              </a:extLst>
            </p:cNvPr>
            <p:cNvSpPr/>
            <p:nvPr/>
          </p:nvSpPr>
          <p:spPr>
            <a:xfrm>
              <a:off x="5880958" y="2432842"/>
              <a:ext cx="1816331" cy="2330855"/>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latin typeface="Helvetica Neue"/>
                  <a:cs typeface="Helvetica Neue"/>
                </a:rPr>
                <a:t>175</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Billion</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parameters</a:t>
              </a:r>
            </a:p>
            <a:p>
              <a:pPr algn="ctr"/>
              <a:r>
                <a:rPr lang="en-US" altLang="zh-CN" sz="2400" dirty="0">
                  <a:solidFill>
                    <a:schemeClr val="tx1"/>
                  </a:solidFill>
                  <a:latin typeface="Helvetica Neue"/>
                  <a:cs typeface="Helvetica Neue"/>
                </a:rPr>
                <a:t>(or</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bigger)</a:t>
              </a:r>
              <a:endParaRPr lang="en-US" sz="2400" dirty="0">
                <a:solidFill>
                  <a:schemeClr val="tx1"/>
                </a:solidFill>
                <a:latin typeface="Helvetica Neue"/>
                <a:cs typeface="Helvetica Neue"/>
              </a:endParaRPr>
            </a:p>
          </p:txBody>
        </p:sp>
        <p:sp>
          <p:nvSpPr>
            <p:cNvPr id="18" name="Rounded Rectangle 17">
              <a:extLst>
                <a:ext uri="{FF2B5EF4-FFF2-40B4-BE49-F238E27FC236}">
                  <a16:creationId xmlns:a16="http://schemas.microsoft.com/office/drawing/2014/main" id="{598EABCE-5FF9-AE7C-8533-BE6A2BCB4BF2}"/>
                </a:ext>
              </a:extLst>
            </p:cNvPr>
            <p:cNvSpPr/>
            <p:nvPr/>
          </p:nvSpPr>
          <p:spPr>
            <a:xfrm>
              <a:off x="668958" y="3814664"/>
              <a:ext cx="2115671" cy="949034"/>
            </a:xfrm>
            <a:prstGeom prst="roundRect">
              <a:avLst>
                <a:gd name="adj" fmla="val 12503"/>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latin typeface="Helvetica Neue"/>
                  <a:cs typeface="Helvetica Neue"/>
                </a:rPr>
                <a:t>Human</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feedback</a:t>
              </a:r>
              <a:endParaRPr lang="en-US" sz="2400" dirty="0">
                <a:solidFill>
                  <a:schemeClr val="tx1"/>
                </a:solidFill>
                <a:latin typeface="Helvetica Neue"/>
                <a:cs typeface="Helvetica Neue"/>
              </a:endParaRPr>
            </a:p>
          </p:txBody>
        </p:sp>
        <p:cxnSp>
          <p:nvCxnSpPr>
            <p:cNvPr id="20" name="Straight Arrow Connector 19">
              <a:extLst>
                <a:ext uri="{FF2B5EF4-FFF2-40B4-BE49-F238E27FC236}">
                  <a16:creationId xmlns:a16="http://schemas.microsoft.com/office/drawing/2014/main" id="{6606F379-3656-AD8F-AD18-E5B34E4C29EB}"/>
                </a:ext>
              </a:extLst>
            </p:cNvPr>
            <p:cNvCxnSpPr>
              <a:cxnSpLocks/>
              <a:stCxn id="16" idx="3"/>
            </p:cNvCxnSpPr>
            <p:nvPr/>
          </p:nvCxnSpPr>
          <p:spPr>
            <a:xfrm>
              <a:off x="2784630" y="2907359"/>
              <a:ext cx="3096328" cy="0"/>
            </a:xfrm>
            <a:prstGeom prst="straightConnector1">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CCB373B-ACB1-323B-B83C-C34B0805927E}"/>
                </a:ext>
              </a:extLst>
            </p:cNvPr>
            <p:cNvSpPr txBox="1"/>
            <p:nvPr/>
          </p:nvSpPr>
          <p:spPr>
            <a:xfrm>
              <a:off x="2934873" y="2368969"/>
              <a:ext cx="2795841" cy="523220"/>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Pre-training</a:t>
              </a:r>
            </a:p>
          </p:txBody>
        </p:sp>
        <p:sp>
          <p:nvSpPr>
            <p:cNvPr id="25" name="TextBox 24">
              <a:extLst>
                <a:ext uri="{FF2B5EF4-FFF2-40B4-BE49-F238E27FC236}">
                  <a16:creationId xmlns:a16="http://schemas.microsoft.com/office/drawing/2014/main" id="{72CE747A-6920-74BF-5AAD-A58039FCABFF}"/>
                </a:ext>
              </a:extLst>
            </p:cNvPr>
            <p:cNvSpPr txBox="1"/>
            <p:nvPr/>
          </p:nvSpPr>
          <p:spPr>
            <a:xfrm>
              <a:off x="2515689" y="2937701"/>
              <a:ext cx="3603811" cy="523220"/>
            </a:xfrm>
            <a:prstGeom prst="rect">
              <a:avLst/>
            </a:prstGeom>
            <a:noFill/>
          </p:spPr>
          <p:txBody>
            <a:bodyPr wrap="square">
              <a:spAutoFit/>
            </a:bodyPr>
            <a:lstStyle/>
            <a:p>
              <a:pPr algn="ctr"/>
              <a:r>
                <a:rPr lang="en-US" altLang="zh-CN" sz="2800" i="1" dirty="0">
                  <a:latin typeface="Helvetica Neue" panose="02000503000000020004" pitchFamily="2" charset="0"/>
                  <a:ea typeface="Helvetica Neue" panose="02000503000000020004" pitchFamily="2" charset="0"/>
                  <a:cs typeface="Helvetica Neue" panose="02000503000000020004" pitchFamily="2" charset="0"/>
                </a:rPr>
                <a:t>(self-supervision)</a:t>
              </a:r>
              <a:endParaRPr lang="en-US" sz="2800" i="1"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Arrow Connector 27">
              <a:extLst>
                <a:ext uri="{FF2B5EF4-FFF2-40B4-BE49-F238E27FC236}">
                  <a16:creationId xmlns:a16="http://schemas.microsoft.com/office/drawing/2014/main" id="{2EC6A50B-D409-C570-F9C6-F8A7FBB8701D}"/>
                </a:ext>
              </a:extLst>
            </p:cNvPr>
            <p:cNvCxnSpPr>
              <a:cxnSpLocks/>
            </p:cNvCxnSpPr>
            <p:nvPr/>
          </p:nvCxnSpPr>
          <p:spPr>
            <a:xfrm>
              <a:off x="2784630" y="4242560"/>
              <a:ext cx="3096328" cy="0"/>
            </a:xfrm>
            <a:prstGeom prst="straightConnector1">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3C3881B2-68A8-3416-0C52-E22BE3331108}"/>
                </a:ext>
              </a:extLst>
            </p:cNvPr>
            <p:cNvSpPr txBox="1"/>
            <p:nvPr/>
          </p:nvSpPr>
          <p:spPr>
            <a:xfrm>
              <a:off x="2934873" y="3758169"/>
              <a:ext cx="2795841" cy="523220"/>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R.</a:t>
              </a:r>
              <a:r>
                <a:rPr lang="zh-CN" altLang="en-US" sz="2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L.</a:t>
              </a:r>
            </a:p>
          </p:txBody>
        </p:sp>
        <p:sp>
          <p:nvSpPr>
            <p:cNvPr id="32" name="Rectangle 31">
              <a:extLst>
                <a:ext uri="{FF2B5EF4-FFF2-40B4-BE49-F238E27FC236}">
                  <a16:creationId xmlns:a16="http://schemas.microsoft.com/office/drawing/2014/main" id="{8C8AF754-9811-D510-BD4D-A86169A3FDF7}"/>
                </a:ext>
              </a:extLst>
            </p:cNvPr>
            <p:cNvSpPr/>
            <p:nvPr/>
          </p:nvSpPr>
          <p:spPr>
            <a:xfrm>
              <a:off x="3394284"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r>
                <a:rPr lang="zh-CN" altLang="en-US" sz="2500" dirty="0">
                  <a:latin typeface="Helvetica Neue"/>
                  <a:cs typeface="Helvetica Neue"/>
                </a:rPr>
                <a:t> </a:t>
              </a:r>
              <a:r>
                <a:rPr lang="en-US" altLang="zh-CN" sz="2500" dirty="0">
                  <a:latin typeface="Helvetica Neue"/>
                  <a:cs typeface="Helvetica Neue"/>
                </a:rPr>
                <a:t>(e.g.</a:t>
              </a:r>
              <a:r>
                <a:rPr lang="zh-CN" altLang="en-US" sz="2500" dirty="0">
                  <a:latin typeface="Helvetica Neue"/>
                  <a:cs typeface="Helvetica Neue"/>
                </a:rPr>
                <a:t> </a:t>
              </a:r>
              <a:r>
                <a:rPr lang="en-US" altLang="zh-CN" sz="2500" dirty="0">
                  <a:latin typeface="Helvetica Neue"/>
                  <a:cs typeface="Helvetica Neue"/>
                </a:rPr>
                <a:t>question)</a:t>
              </a:r>
              <a:endParaRPr lang="en-US" sz="2500" dirty="0">
                <a:latin typeface="Helvetica Neue"/>
                <a:cs typeface="Helvetica Neue"/>
              </a:endParaRPr>
            </a:p>
          </p:txBody>
        </p:sp>
        <p:cxnSp>
          <p:nvCxnSpPr>
            <p:cNvPr id="36" name="Straight Arrow Connector 35">
              <a:extLst>
                <a:ext uri="{FF2B5EF4-FFF2-40B4-BE49-F238E27FC236}">
                  <a16:creationId xmlns:a16="http://schemas.microsoft.com/office/drawing/2014/main" id="{EE31AA7F-AB3A-FCAD-D86B-FA1DFBFFD15C}"/>
                </a:ext>
              </a:extLst>
            </p:cNvPr>
            <p:cNvCxnSpPr>
              <a:cxnSpLocks/>
              <a:stCxn id="17" idx="2"/>
              <a:endCxn id="37" idx="0"/>
            </p:cNvCxnSpPr>
            <p:nvPr/>
          </p:nvCxnSpPr>
          <p:spPr>
            <a:xfrm>
              <a:off x="6789124" y="4763697"/>
              <a:ext cx="0" cy="598665"/>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D520F457-CCA3-1DAC-8D9A-89F9836264E4}"/>
                </a:ext>
              </a:extLst>
            </p:cNvPr>
            <p:cNvSpPr/>
            <p:nvPr/>
          </p:nvSpPr>
          <p:spPr>
            <a:xfrm>
              <a:off x="5957158"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cxnSp>
          <p:nvCxnSpPr>
            <p:cNvPr id="68" name="Elbow Connector 67">
              <a:extLst>
                <a:ext uri="{FF2B5EF4-FFF2-40B4-BE49-F238E27FC236}">
                  <a16:creationId xmlns:a16="http://schemas.microsoft.com/office/drawing/2014/main" id="{21B67385-CA12-B95E-68D6-8549F31192F4}"/>
                </a:ext>
              </a:extLst>
            </p:cNvPr>
            <p:cNvCxnSpPr>
              <a:cxnSpLocks/>
              <a:stCxn id="32" idx="0"/>
            </p:cNvCxnSpPr>
            <p:nvPr/>
          </p:nvCxnSpPr>
          <p:spPr>
            <a:xfrm rot="5400000" flipH="1" flipV="1">
              <a:off x="4711695" y="4193098"/>
              <a:ext cx="790362" cy="1548167"/>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FD2845E-D65C-18D6-C705-E41E25892E0D}"/>
                </a:ext>
              </a:extLst>
            </p:cNvPr>
            <p:cNvSpPr txBox="1"/>
            <p:nvPr/>
          </p:nvSpPr>
          <p:spPr>
            <a:xfrm>
              <a:off x="7060013" y="6573269"/>
              <a:ext cx="904734"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grpSp>
      <p:sp>
        <p:nvSpPr>
          <p:cNvPr id="10" name="Rectangle 9">
            <a:extLst>
              <a:ext uri="{FF2B5EF4-FFF2-40B4-BE49-F238E27FC236}">
                <a16:creationId xmlns:a16="http://schemas.microsoft.com/office/drawing/2014/main" id="{C99DDB7E-1EE6-4285-24CD-19E6AA6ED7FC}"/>
              </a:ext>
            </a:extLst>
          </p:cNvPr>
          <p:cNvSpPr/>
          <p:nvPr/>
        </p:nvSpPr>
        <p:spPr>
          <a:xfrm>
            <a:off x="9015377" y="5845372"/>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2" name="Rectangle 11">
            <a:extLst>
              <a:ext uri="{FF2B5EF4-FFF2-40B4-BE49-F238E27FC236}">
                <a16:creationId xmlns:a16="http://schemas.microsoft.com/office/drawing/2014/main" id="{B5492DE1-ED9D-FC16-9F9B-C3AB0017C352}"/>
              </a:ext>
            </a:extLst>
          </p:cNvPr>
          <p:cNvSpPr/>
          <p:nvPr/>
        </p:nvSpPr>
        <p:spPr>
          <a:xfrm>
            <a:off x="8948098" y="5768288"/>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Rectangle 14">
            <a:extLst>
              <a:ext uri="{FF2B5EF4-FFF2-40B4-BE49-F238E27FC236}">
                <a16:creationId xmlns:a16="http://schemas.microsoft.com/office/drawing/2014/main" id="{4E3BAD3F-AE35-4093-F345-A4402870C53F}"/>
              </a:ext>
            </a:extLst>
          </p:cNvPr>
          <p:cNvSpPr/>
          <p:nvPr/>
        </p:nvSpPr>
        <p:spPr>
          <a:xfrm>
            <a:off x="8875021" y="5692092"/>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Text Placeholder 1">
            <a:extLst>
              <a:ext uri="{FF2B5EF4-FFF2-40B4-BE49-F238E27FC236}">
                <a16:creationId xmlns:a16="http://schemas.microsoft.com/office/drawing/2014/main" id="{C9FE66A6-22E0-977B-8877-994129CD3084}"/>
              </a:ext>
            </a:extLst>
          </p:cNvPr>
          <p:cNvSpPr txBox="1">
            <a:spLocks/>
          </p:cNvSpPr>
          <p:nvPr/>
        </p:nvSpPr>
        <p:spPr bwMode="auto">
          <a:xfrm>
            <a:off x="8772775" y="1407547"/>
            <a:ext cx="6814268" cy="51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ctr" defTabSz="724836" rtl="0" fontAlgn="base">
              <a:lnSpc>
                <a:spcPct val="90000"/>
              </a:lnSpc>
              <a:spcBef>
                <a:spcPts val="2000"/>
              </a:spcBef>
              <a:spcAft>
                <a:spcPct val="0"/>
              </a:spcAft>
              <a:buFont typeface="Arial" charset="0"/>
              <a:buNone/>
              <a:defRPr sz="3099" b="0" i="1" kern="1200">
                <a:solidFill>
                  <a:srgbClr val="98938A"/>
                </a:solidFill>
                <a:latin typeface="Georgia"/>
                <a:ea typeface="ＭＳ Ｐゴシック" charset="0"/>
                <a:cs typeface="Georgia"/>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highlight>
                  <a:srgbClr val="FFFF00"/>
                </a:highlight>
              </a:rPr>
              <a:t>Knowledge</a:t>
            </a:r>
            <a:r>
              <a:rPr lang="zh-CN" altLang="en-US" dirty="0">
                <a:solidFill>
                  <a:schemeClr val="bg2">
                    <a:lumMod val="10000"/>
                  </a:schemeClr>
                </a:solidFill>
                <a:highlight>
                  <a:srgbClr val="FFFF00"/>
                </a:highlight>
              </a:rPr>
              <a:t> </a:t>
            </a:r>
            <a:r>
              <a:rPr lang="en-US" altLang="zh-CN" dirty="0">
                <a:solidFill>
                  <a:schemeClr val="bg2">
                    <a:lumMod val="10000"/>
                  </a:schemeClr>
                </a:solidFill>
                <a:highlight>
                  <a:srgbClr val="FFFF00"/>
                </a:highlight>
              </a:rPr>
              <a:t>Augmentation</a:t>
            </a:r>
          </a:p>
          <a:p>
            <a:r>
              <a:rPr lang="en-US" sz="2800" dirty="0">
                <a:solidFill>
                  <a:schemeClr val="bg2">
                    <a:lumMod val="10000"/>
                  </a:schemeClr>
                </a:solidFill>
                <a:highlight>
                  <a:srgbClr val="FFFF00"/>
                </a:highlight>
              </a:rPr>
              <a:t>Retrieval-Augmented Generation (RAG)</a:t>
            </a:r>
          </a:p>
        </p:txBody>
      </p:sp>
      <p:sp>
        <p:nvSpPr>
          <p:cNvPr id="13" name="Title 3">
            <a:extLst>
              <a:ext uri="{FF2B5EF4-FFF2-40B4-BE49-F238E27FC236}">
                <a16:creationId xmlns:a16="http://schemas.microsoft.com/office/drawing/2014/main" id="{DEC51B2F-63E3-2BD9-B079-2B0FA12FD48B}"/>
              </a:ext>
            </a:extLst>
          </p:cNvPr>
          <p:cNvSpPr txBox="1">
            <a:spLocks/>
          </p:cNvSpPr>
          <p:nvPr/>
        </p:nvSpPr>
        <p:spPr bwMode="auto">
          <a:xfrm>
            <a:off x="8772773" y="770237"/>
            <a:ext cx="6814269" cy="61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ctr" anchorCtr="0" compatLnSpc="1">
            <a:prstTxWarp prst="textNoShape">
              <a:avLst/>
            </a:prstTxWarp>
          </a:bodyPr>
          <a:lst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a:lstStyle>
          <a:p>
            <a:r>
              <a:rPr lang="en-US" altLang="zh-CN" dirty="0"/>
              <a:t>Open-Book</a:t>
            </a:r>
            <a:endParaRPr lang="en-US" dirty="0"/>
          </a:p>
        </p:txBody>
      </p:sp>
      <p:grpSp>
        <p:nvGrpSpPr>
          <p:cNvPr id="83" name="Group 82">
            <a:extLst>
              <a:ext uri="{FF2B5EF4-FFF2-40B4-BE49-F238E27FC236}">
                <a16:creationId xmlns:a16="http://schemas.microsoft.com/office/drawing/2014/main" id="{EFE84F78-C1AD-6F47-2A64-72FC17A4DABB}"/>
              </a:ext>
            </a:extLst>
          </p:cNvPr>
          <p:cNvGrpSpPr/>
          <p:nvPr/>
        </p:nvGrpSpPr>
        <p:grpSpPr>
          <a:xfrm>
            <a:off x="8941740" y="2850658"/>
            <a:ext cx="6677093" cy="5924427"/>
            <a:chOff x="8941740" y="2354722"/>
            <a:chExt cx="6677093" cy="5924427"/>
          </a:xfrm>
        </p:grpSpPr>
        <p:sp>
          <p:nvSpPr>
            <p:cNvPr id="14" name="Rounded Rectangle 13">
              <a:extLst>
                <a:ext uri="{FF2B5EF4-FFF2-40B4-BE49-F238E27FC236}">
                  <a16:creationId xmlns:a16="http://schemas.microsoft.com/office/drawing/2014/main" id="{7EB25F6B-CC1A-2A24-6405-5D103AEEFF0E}"/>
                </a:ext>
              </a:extLst>
            </p:cNvPr>
            <p:cNvSpPr/>
            <p:nvPr/>
          </p:nvSpPr>
          <p:spPr>
            <a:xfrm>
              <a:off x="11062558" y="2354722"/>
              <a:ext cx="4556275" cy="2187172"/>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External</a:t>
              </a:r>
            </a:p>
            <a:p>
              <a:r>
                <a:rPr lang="en-US" altLang="zh-CN" sz="2800" dirty="0">
                  <a:solidFill>
                    <a:schemeClr val="bg1"/>
                  </a:solidFill>
                  <a:latin typeface="Helvetica Neue"/>
                  <a:cs typeface="Helvetica Neue"/>
                </a:rPr>
                <a:t>knowledge</a:t>
              </a:r>
            </a:p>
            <a:p>
              <a:r>
                <a:rPr lang="en-US" altLang="zh-CN" sz="2800" dirty="0">
                  <a:solidFill>
                    <a:schemeClr val="bg1"/>
                  </a:solidFill>
                  <a:latin typeface="Helvetica Neue"/>
                  <a:cs typeface="Helvetica Neue"/>
                </a:rPr>
                <a:t>sources</a:t>
              </a:r>
              <a:endParaRPr lang="en-US" sz="2800" dirty="0">
                <a:solidFill>
                  <a:schemeClr val="bg1"/>
                </a:solidFill>
                <a:latin typeface="Helvetica Neue"/>
                <a:cs typeface="Helvetica Neue"/>
              </a:endParaRPr>
            </a:p>
          </p:txBody>
        </p:sp>
        <p:sp>
          <p:nvSpPr>
            <p:cNvPr id="41" name="Rectangle 40">
              <a:extLst>
                <a:ext uri="{FF2B5EF4-FFF2-40B4-BE49-F238E27FC236}">
                  <a16:creationId xmlns:a16="http://schemas.microsoft.com/office/drawing/2014/main" id="{4D43A9E0-EE4D-8403-A8BC-3D81962C5773}"/>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42" name="Rectangle 41">
              <a:extLst>
                <a:ext uri="{FF2B5EF4-FFF2-40B4-BE49-F238E27FC236}">
                  <a16:creationId xmlns:a16="http://schemas.microsoft.com/office/drawing/2014/main" id="{5B5F1053-1457-D847-D687-4A72CB9ABF26}"/>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43" name="Rounded Rectangle 42">
              <a:extLst>
                <a:ext uri="{FF2B5EF4-FFF2-40B4-BE49-F238E27FC236}">
                  <a16:creationId xmlns:a16="http://schemas.microsoft.com/office/drawing/2014/main" id="{972FE3B2-77DF-DB53-BD46-BE5AC6130539}"/>
                </a:ext>
              </a:extLst>
            </p:cNvPr>
            <p:cNvSpPr/>
            <p:nvPr/>
          </p:nvSpPr>
          <p:spPr>
            <a:xfrm>
              <a:off x="8972083" y="3777822"/>
              <a:ext cx="1816331"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Retriever</a:t>
              </a:r>
            </a:p>
            <a:p>
              <a:pPr algn="ctr"/>
              <a:r>
                <a:rPr lang="en-US" altLang="zh-CN" sz="2400" dirty="0">
                  <a:solidFill>
                    <a:schemeClr val="tx1"/>
                  </a:solidFill>
                  <a:latin typeface="Helvetica Neue"/>
                  <a:cs typeface="Helvetica Neue"/>
                </a:rPr>
                <a:t>(~0.12B)</a:t>
              </a:r>
              <a:endParaRPr lang="en-US" sz="2400" dirty="0">
                <a:solidFill>
                  <a:schemeClr val="tx1"/>
                </a:solidFill>
                <a:latin typeface="Helvetica Neue"/>
                <a:cs typeface="Helvetica Neue"/>
              </a:endParaRPr>
            </a:p>
          </p:txBody>
        </p:sp>
        <p:sp>
          <p:nvSpPr>
            <p:cNvPr id="45" name="TextBox 44">
              <a:extLst>
                <a:ext uri="{FF2B5EF4-FFF2-40B4-BE49-F238E27FC236}">
                  <a16:creationId xmlns:a16="http://schemas.microsoft.com/office/drawing/2014/main" id="{79B99A93-6BB7-E444-BA57-A87999D4ECD4}"/>
                </a:ext>
              </a:extLst>
            </p:cNvPr>
            <p:cNvSpPr txBox="1"/>
            <p:nvPr/>
          </p:nvSpPr>
          <p:spPr>
            <a:xfrm>
              <a:off x="13156902" y="2478812"/>
              <a:ext cx="2461931" cy="1938992"/>
            </a:xfrm>
            <a:prstGeom prst="rect">
              <a:avLst/>
            </a:prstGeom>
            <a:noFill/>
          </p:spPr>
          <p:txBody>
            <a:bodyPr wrap="square">
              <a:spAutoFit/>
            </a:bodyPr>
            <a:lstStyle/>
            <a:p>
              <a:pPr marL="457200" indent="-457200">
                <a:buFont typeface="Arial" panose="020B0604020202020204" pitchFamily="34" charset="0"/>
                <a:buChar char="•"/>
              </a:pPr>
              <a:r>
                <a:rPr lang="en-US" altLang="zh-CN" sz="2400" dirty="0">
                  <a:solidFill>
                    <a:schemeClr val="bg1"/>
                  </a:solidFill>
                  <a:latin typeface="Helvetica Neue"/>
                  <a:cs typeface="Helvetica Neue"/>
                </a:rPr>
                <a:t>Wikipedia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News</a:t>
              </a:r>
            </a:p>
            <a:p>
              <a:pPr marL="457200" indent="-457200">
                <a:buFont typeface="Arial" panose="020B0604020202020204" pitchFamily="34" charset="0"/>
                <a:buChar char="•"/>
              </a:pPr>
              <a:r>
                <a:rPr lang="en-US" altLang="zh-CN" sz="2400" dirty="0">
                  <a:solidFill>
                    <a:schemeClr val="bg1"/>
                  </a:solidFill>
                  <a:latin typeface="Helvetica Neue"/>
                  <a:cs typeface="Helvetica Neue"/>
                </a:rPr>
                <a:t>Database</a:t>
              </a:r>
            </a:p>
            <a:p>
              <a:pPr marL="457200" indent="-457200">
                <a:buFont typeface="Arial" panose="020B0604020202020204" pitchFamily="34" charset="0"/>
                <a:buChar char="•"/>
              </a:pPr>
              <a:r>
                <a:rPr lang="en-US" altLang="zh-CN" sz="2400" dirty="0">
                  <a:solidFill>
                    <a:schemeClr val="bg1"/>
                  </a:solidFill>
                  <a:latin typeface="Helvetica Neue"/>
                  <a:cs typeface="Helvetica Neue"/>
                </a:rPr>
                <a:t>Social</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media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a:t>
              </a:r>
            </a:p>
          </p:txBody>
        </p:sp>
        <p:sp>
          <p:nvSpPr>
            <p:cNvPr id="46" name="Rectangle 45">
              <a:extLst>
                <a:ext uri="{FF2B5EF4-FFF2-40B4-BE49-F238E27FC236}">
                  <a16:creationId xmlns:a16="http://schemas.microsoft.com/office/drawing/2014/main" id="{E8E84B6F-3396-C0CC-180C-B111FEDE065A}"/>
                </a:ext>
              </a:extLst>
            </p:cNvPr>
            <p:cNvSpPr/>
            <p:nvPr/>
          </p:nvSpPr>
          <p:spPr>
            <a:xfrm>
              <a:off x="11165212" y="5349436"/>
              <a:ext cx="2299316" cy="95026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Knowledge</a:t>
              </a:r>
            </a:p>
            <a:p>
              <a:pPr algn="ctr"/>
              <a:r>
                <a:rPr lang="en-US" sz="2500" dirty="0">
                  <a:latin typeface="Helvetica Neue"/>
                  <a:cs typeface="Helvetica Neue"/>
                </a:rPr>
                <a:t>(e.g., passage)</a:t>
              </a:r>
            </a:p>
          </p:txBody>
        </p:sp>
        <p:cxnSp>
          <p:nvCxnSpPr>
            <p:cNvPr id="47" name="Straight Arrow Connector 46">
              <a:extLst>
                <a:ext uri="{FF2B5EF4-FFF2-40B4-BE49-F238E27FC236}">
                  <a16:creationId xmlns:a16="http://schemas.microsoft.com/office/drawing/2014/main" id="{787A9E40-C3C6-E62A-C9A8-D96D2267B015}"/>
                </a:ext>
              </a:extLst>
            </p:cNvPr>
            <p:cNvCxnSpPr>
              <a:cxnSpLocks/>
              <a:stCxn id="41" idx="0"/>
              <a:endCxn id="43" idx="2"/>
            </p:cNvCxnSpPr>
            <p:nvPr/>
          </p:nvCxnSpPr>
          <p:spPr>
            <a:xfrm flipV="1">
              <a:off x="9880249" y="4603653"/>
              <a:ext cx="0" cy="758709"/>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53E7CA8E-2148-12A6-AA5F-ECDB4D18C5DF}"/>
                </a:ext>
              </a:extLst>
            </p:cNvPr>
            <p:cNvCxnSpPr>
              <a:cxnSpLocks/>
            </p:cNvCxnSpPr>
            <p:nvPr/>
          </p:nvCxnSpPr>
          <p:spPr>
            <a:xfrm>
              <a:off x="12179907" y="4541894"/>
              <a:ext cx="0" cy="80754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AF40E323-D0A7-D0CD-91F2-ED2C3F8FC64B}"/>
                </a:ext>
              </a:extLst>
            </p:cNvPr>
            <p:cNvCxnSpPr>
              <a:stCxn id="43" idx="0"/>
              <a:endCxn id="14" idx="1"/>
            </p:cNvCxnSpPr>
            <p:nvPr/>
          </p:nvCxnSpPr>
          <p:spPr>
            <a:xfrm rot="5400000" flipH="1" flipV="1">
              <a:off x="10306646" y="3021911"/>
              <a:ext cx="329514" cy="1182309"/>
            </a:xfrm>
            <a:prstGeom prst="bentConnector2">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57" name="Rounded Rectangle 56">
              <a:extLst>
                <a:ext uri="{FF2B5EF4-FFF2-40B4-BE49-F238E27FC236}">
                  <a16:creationId xmlns:a16="http://schemas.microsoft.com/office/drawing/2014/main" id="{D030DD81-3301-7F17-7FCA-D0026037ED99}"/>
                </a:ext>
              </a:extLst>
            </p:cNvPr>
            <p:cNvSpPr/>
            <p:nvPr/>
          </p:nvSpPr>
          <p:spPr>
            <a:xfrm>
              <a:off x="11062558" y="7004984"/>
              <a:ext cx="3119607" cy="1274165"/>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Reader/Generator</a:t>
              </a:r>
            </a:p>
            <a:p>
              <a:pPr algn="ctr"/>
              <a:r>
                <a:rPr lang="en-US" altLang="zh-CN" sz="2400" dirty="0">
                  <a:solidFill>
                    <a:schemeClr val="tx1"/>
                  </a:solidFill>
                  <a:latin typeface="Helvetica Neue"/>
                  <a:cs typeface="Helvetica Neue"/>
                </a:rPr>
                <a:t>(&lt;</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0.25B</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parameters or 175B LLMs)</a:t>
              </a:r>
            </a:p>
          </p:txBody>
        </p:sp>
        <p:cxnSp>
          <p:nvCxnSpPr>
            <p:cNvPr id="62" name="Straight Arrow Connector 61">
              <a:extLst>
                <a:ext uri="{FF2B5EF4-FFF2-40B4-BE49-F238E27FC236}">
                  <a16:creationId xmlns:a16="http://schemas.microsoft.com/office/drawing/2014/main" id="{D693B08C-5AAE-2FA3-C0E7-01ADC6F24FFD}"/>
                </a:ext>
              </a:extLst>
            </p:cNvPr>
            <p:cNvCxnSpPr>
              <a:cxnSpLocks/>
            </p:cNvCxnSpPr>
            <p:nvPr/>
          </p:nvCxnSpPr>
          <p:spPr>
            <a:xfrm>
              <a:off x="12179907" y="6312622"/>
              <a:ext cx="0" cy="69236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D62539E8-F2D3-625F-2683-7E0E2EF80700}"/>
                </a:ext>
              </a:extLst>
            </p:cNvPr>
            <p:cNvCxnSpPr>
              <a:cxnSpLocks/>
              <a:stCxn id="41" idx="2"/>
              <a:endCxn id="57" idx="1"/>
            </p:cNvCxnSpPr>
            <p:nvPr/>
          </p:nvCxnSpPr>
          <p:spPr>
            <a:xfrm rot="16200000" flipH="1">
              <a:off x="9806681" y="6386189"/>
              <a:ext cx="1329445" cy="1182309"/>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0" name="Elbow Connector 79">
              <a:extLst>
                <a:ext uri="{FF2B5EF4-FFF2-40B4-BE49-F238E27FC236}">
                  <a16:creationId xmlns:a16="http://schemas.microsoft.com/office/drawing/2014/main" id="{6F1BF2BF-0AA0-CBA6-37BA-74BB16AA4202}"/>
                </a:ext>
              </a:extLst>
            </p:cNvPr>
            <p:cNvCxnSpPr>
              <a:cxnSpLocks/>
              <a:stCxn id="57" idx="3"/>
              <a:endCxn id="42" idx="2"/>
            </p:cNvCxnSpPr>
            <p:nvPr/>
          </p:nvCxnSpPr>
          <p:spPr>
            <a:xfrm flipV="1">
              <a:off x="14182165" y="6312622"/>
              <a:ext cx="472801" cy="1329445"/>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9" name="TextBox 18">
            <a:extLst>
              <a:ext uri="{FF2B5EF4-FFF2-40B4-BE49-F238E27FC236}">
                <a16:creationId xmlns:a16="http://schemas.microsoft.com/office/drawing/2014/main" id="{6FDB86AB-2FA3-2A27-C5C2-AFCAD408BEE3}"/>
              </a:ext>
            </a:extLst>
          </p:cNvPr>
          <p:cNvSpPr txBox="1"/>
          <p:nvPr/>
        </p:nvSpPr>
        <p:spPr>
          <a:xfrm>
            <a:off x="14654965" y="7068481"/>
            <a:ext cx="1320181"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sp>
        <p:nvSpPr>
          <p:cNvPr id="8" name="Slide Number Placeholder 7">
            <a:extLst>
              <a:ext uri="{FF2B5EF4-FFF2-40B4-BE49-F238E27FC236}">
                <a16:creationId xmlns:a16="http://schemas.microsoft.com/office/drawing/2014/main" id="{19367CB9-F158-2D9D-452F-68691105B92E}"/>
              </a:ext>
            </a:extLst>
          </p:cNvPr>
          <p:cNvSpPr>
            <a:spLocks noGrp="1"/>
          </p:cNvSpPr>
          <p:nvPr>
            <p:ph type="sldNum" sz="quarter" idx="11"/>
          </p:nvPr>
        </p:nvSpPr>
        <p:spPr/>
        <p:txBody>
          <a:bodyPr/>
          <a:lstStyle/>
          <a:p>
            <a:pPr>
              <a:defRPr/>
            </a:pPr>
            <a:fld id="{91F31FA6-B0B4-9940-9B47-E6B321700686}" type="slidenum">
              <a:rPr lang="en-US" smtClean="0"/>
              <a:pPr>
                <a:defRPr/>
              </a:pPr>
              <a:t>12</a:t>
            </a:fld>
            <a:endParaRPr lang="en-US"/>
          </a:p>
        </p:txBody>
      </p:sp>
      <p:sp>
        <p:nvSpPr>
          <p:cNvPr id="33" name="TextBox 32">
            <a:extLst>
              <a:ext uri="{FF2B5EF4-FFF2-40B4-BE49-F238E27FC236}">
                <a16:creationId xmlns:a16="http://schemas.microsoft.com/office/drawing/2014/main" id="{B0C866C0-FF97-ADB4-6B67-283D29E0AB54}"/>
              </a:ext>
            </a:extLst>
          </p:cNvPr>
          <p:cNvSpPr txBox="1"/>
          <p:nvPr/>
        </p:nvSpPr>
        <p:spPr>
          <a:xfrm>
            <a:off x="178181" y="7992710"/>
            <a:ext cx="9906000" cy="584775"/>
          </a:xfrm>
          <a:prstGeom prst="rect">
            <a:avLst/>
          </a:prstGeom>
          <a:noFill/>
        </p:spPr>
        <p:txBody>
          <a:bodyPr wrap="square">
            <a:spAutoFit/>
          </a:bodyPr>
          <a:lstStyle/>
          <a:p>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when</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will</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err="1">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notre</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dame</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play</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err="1">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michigan</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state</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again?</a:t>
            </a:r>
            <a:endParaRPr lang="en-US" dirty="0"/>
          </a:p>
        </p:txBody>
      </p:sp>
    </p:spTree>
    <p:extLst>
      <p:ext uri="{BB962C8B-B14F-4D97-AF65-F5344CB8AC3E}">
        <p14:creationId xmlns:p14="http://schemas.microsoft.com/office/powerpoint/2010/main" val="3406514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animBg="1"/>
      <p:bldP spid="11" grpId="0"/>
      <p:bldP spid="13"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ECF3C5E-1D0D-C40E-C046-9E3D3E0D0615}"/>
              </a:ext>
            </a:extLst>
          </p:cNvPr>
          <p:cNvSpPr/>
          <p:nvPr/>
        </p:nvSpPr>
        <p:spPr>
          <a:xfrm>
            <a:off x="470024" y="3992339"/>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9" name="Rectangle 8">
            <a:extLst>
              <a:ext uri="{FF2B5EF4-FFF2-40B4-BE49-F238E27FC236}">
                <a16:creationId xmlns:a16="http://schemas.microsoft.com/office/drawing/2014/main" id="{10C50451-E2C4-9A13-362D-2B4A1ECEF662}"/>
              </a:ext>
            </a:extLst>
          </p:cNvPr>
          <p:cNvSpPr/>
          <p:nvPr/>
        </p:nvSpPr>
        <p:spPr>
          <a:xfrm>
            <a:off x="402745" y="3915255"/>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0" name="Rectangle 9">
            <a:extLst>
              <a:ext uri="{FF2B5EF4-FFF2-40B4-BE49-F238E27FC236}">
                <a16:creationId xmlns:a16="http://schemas.microsoft.com/office/drawing/2014/main" id="{31F90F5F-6BE0-4F05-33D0-0AF63EB27E0E}"/>
              </a:ext>
            </a:extLst>
          </p:cNvPr>
          <p:cNvSpPr/>
          <p:nvPr/>
        </p:nvSpPr>
        <p:spPr>
          <a:xfrm>
            <a:off x="329668" y="3839059"/>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11" name="Group 10">
            <a:extLst>
              <a:ext uri="{FF2B5EF4-FFF2-40B4-BE49-F238E27FC236}">
                <a16:creationId xmlns:a16="http://schemas.microsoft.com/office/drawing/2014/main" id="{BF35496C-644F-0985-2E72-6B46221FC476}"/>
              </a:ext>
            </a:extLst>
          </p:cNvPr>
          <p:cNvGrpSpPr/>
          <p:nvPr/>
        </p:nvGrpSpPr>
        <p:grpSpPr>
          <a:xfrm>
            <a:off x="396387" y="995105"/>
            <a:ext cx="6545191" cy="5478613"/>
            <a:chOff x="8941740" y="2352202"/>
            <a:chExt cx="6545191" cy="5478613"/>
          </a:xfrm>
        </p:grpSpPr>
        <p:sp>
          <p:nvSpPr>
            <p:cNvPr id="12" name="Rounded Rectangle 11">
              <a:extLst>
                <a:ext uri="{FF2B5EF4-FFF2-40B4-BE49-F238E27FC236}">
                  <a16:creationId xmlns:a16="http://schemas.microsoft.com/office/drawing/2014/main" id="{468D474F-4D8E-D65A-3E5C-A803D5C1B7E2}"/>
                </a:ext>
              </a:extLst>
            </p:cNvPr>
            <p:cNvSpPr/>
            <p:nvPr/>
          </p:nvSpPr>
          <p:spPr>
            <a:xfrm>
              <a:off x="11062559" y="2352202"/>
              <a:ext cx="2760442" cy="2184329"/>
            </a:xfrm>
            <a:prstGeom prst="roundRect">
              <a:avLst>
                <a:gd name="adj" fmla="val 9968"/>
              </a:avLst>
            </a:prstGeom>
            <a:solidFill>
              <a:schemeClr val="accent6"/>
            </a:solid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Large-Scale</a:t>
              </a:r>
            </a:p>
            <a:p>
              <a:r>
                <a:rPr lang="en-US" altLang="zh-CN" sz="2800" dirty="0">
                  <a:solidFill>
                    <a:schemeClr val="bg1"/>
                  </a:solidFill>
                  <a:latin typeface="Helvetica Neue"/>
                  <a:cs typeface="Helvetica Neue"/>
                </a:rPr>
                <a:t>Commonsense</a:t>
              </a:r>
            </a:p>
            <a:p>
              <a:r>
                <a:rPr lang="en-US" altLang="zh-CN" sz="2800" dirty="0">
                  <a:solidFill>
                    <a:schemeClr val="bg1"/>
                  </a:solidFill>
                  <a:latin typeface="Helvetica Neue"/>
                  <a:cs typeface="Helvetica Neue"/>
                </a:rPr>
                <a:t>Corpus</a:t>
              </a:r>
              <a:r>
                <a:rPr lang="zh-CN" altLang="en-US" sz="2800" dirty="0">
                  <a:solidFill>
                    <a:schemeClr val="bg1"/>
                  </a:solidFill>
                  <a:latin typeface="Helvetica Neue"/>
                  <a:cs typeface="Helvetica Neue"/>
                </a:rPr>
                <a:t> </a:t>
              </a:r>
              <a:endParaRPr lang="en-US" sz="2800" dirty="0">
                <a:solidFill>
                  <a:schemeClr val="bg1"/>
                </a:solidFill>
                <a:latin typeface="Helvetica Neue"/>
                <a:cs typeface="Helvetica Neue"/>
              </a:endParaRPr>
            </a:p>
          </p:txBody>
        </p:sp>
        <p:sp>
          <p:nvSpPr>
            <p:cNvPr id="13" name="Rectangle 12">
              <a:extLst>
                <a:ext uri="{FF2B5EF4-FFF2-40B4-BE49-F238E27FC236}">
                  <a16:creationId xmlns:a16="http://schemas.microsoft.com/office/drawing/2014/main" id="{9F2F482C-3C1A-DEFF-7324-4641D0E25441}"/>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4" name="Rectangle 13">
              <a:extLst>
                <a:ext uri="{FF2B5EF4-FFF2-40B4-BE49-F238E27FC236}">
                  <a16:creationId xmlns:a16="http://schemas.microsoft.com/office/drawing/2014/main" id="{FFEBCE51-3AAE-9383-D872-A85686376ED6}"/>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5" name="Rounded Rectangle 14">
              <a:extLst>
                <a:ext uri="{FF2B5EF4-FFF2-40B4-BE49-F238E27FC236}">
                  <a16:creationId xmlns:a16="http://schemas.microsoft.com/office/drawing/2014/main" id="{0F3B6D66-C9CE-08E1-9634-CF298711DA3C}"/>
                </a:ext>
              </a:extLst>
            </p:cNvPr>
            <p:cNvSpPr/>
            <p:nvPr/>
          </p:nvSpPr>
          <p:spPr>
            <a:xfrm>
              <a:off x="9056020" y="2352202"/>
              <a:ext cx="1641704" cy="2187172"/>
            </a:xfrm>
            <a:prstGeom prst="roundRect">
              <a:avLst>
                <a:gd name="adj" fmla="val 6127"/>
              </a:avLst>
            </a:prstGeom>
            <a:no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Dense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Passage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Retriever</a:t>
              </a:r>
              <a:endParaRPr lang="en-US" sz="2400" dirty="0">
                <a:solidFill>
                  <a:schemeClr val="tx1"/>
                </a:solidFill>
                <a:latin typeface="Helvetica Neue"/>
                <a:cs typeface="Helvetica Neue"/>
              </a:endParaRPr>
            </a:p>
          </p:txBody>
        </p:sp>
        <p:sp>
          <p:nvSpPr>
            <p:cNvPr id="17" name="Rectangle 16">
              <a:extLst>
                <a:ext uri="{FF2B5EF4-FFF2-40B4-BE49-F238E27FC236}">
                  <a16:creationId xmlns:a16="http://schemas.microsoft.com/office/drawing/2014/main" id="{0ED26BC6-2C74-59FF-F581-5B36D7D164C7}"/>
                </a:ext>
              </a:extLst>
            </p:cNvPr>
            <p:cNvSpPr/>
            <p:nvPr/>
          </p:nvSpPr>
          <p:spPr>
            <a:xfrm>
              <a:off x="11279884"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Retrieved</a:t>
              </a:r>
              <a:r>
                <a:rPr lang="zh-CN" altLang="en-US" sz="2500" dirty="0">
                  <a:latin typeface="Helvetica Neue"/>
                  <a:cs typeface="Helvetica Neue"/>
                </a:rPr>
                <a:t> </a:t>
              </a:r>
              <a:r>
                <a:rPr lang="en-US" altLang="zh-CN" sz="2500" dirty="0">
                  <a:latin typeface="Helvetica Neue"/>
                  <a:cs typeface="Helvetica Neue"/>
                </a:rPr>
                <a:t>Passages</a:t>
              </a:r>
            </a:p>
          </p:txBody>
        </p:sp>
        <p:cxnSp>
          <p:nvCxnSpPr>
            <p:cNvPr id="18" name="Straight Arrow Connector 17">
              <a:extLst>
                <a:ext uri="{FF2B5EF4-FFF2-40B4-BE49-F238E27FC236}">
                  <a16:creationId xmlns:a16="http://schemas.microsoft.com/office/drawing/2014/main" id="{64CEA23D-8BEB-02AD-2932-FF42008AC7F3}"/>
                </a:ext>
              </a:extLst>
            </p:cNvPr>
            <p:cNvCxnSpPr>
              <a:cxnSpLocks/>
              <a:stCxn id="13" idx="0"/>
              <a:endCxn id="15" idx="2"/>
            </p:cNvCxnSpPr>
            <p:nvPr/>
          </p:nvCxnSpPr>
          <p:spPr>
            <a:xfrm flipH="1" flipV="1">
              <a:off x="9876872" y="4539374"/>
              <a:ext cx="3377" cy="82298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AA90417-C335-927C-CEF6-85D263CCCF74}"/>
                </a:ext>
              </a:extLst>
            </p:cNvPr>
            <p:cNvCxnSpPr>
              <a:cxnSpLocks/>
              <a:endCxn id="17" idx="0"/>
            </p:cNvCxnSpPr>
            <p:nvPr/>
          </p:nvCxnSpPr>
          <p:spPr>
            <a:xfrm>
              <a:off x="12218393" y="4541894"/>
              <a:ext cx="0" cy="82046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9AF104F5-E526-C16A-D284-8DAA4379FCBD}"/>
                </a:ext>
              </a:extLst>
            </p:cNvPr>
            <p:cNvCxnSpPr>
              <a:cxnSpLocks/>
              <a:stCxn id="15" idx="3"/>
              <a:endCxn id="12" idx="1"/>
            </p:cNvCxnSpPr>
            <p:nvPr/>
          </p:nvCxnSpPr>
          <p:spPr>
            <a:xfrm flipV="1">
              <a:off x="10697724" y="3444367"/>
              <a:ext cx="364835" cy="1421"/>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Rounded Rectangle 20">
              <a:extLst>
                <a:ext uri="{FF2B5EF4-FFF2-40B4-BE49-F238E27FC236}">
                  <a16:creationId xmlns:a16="http://schemas.microsoft.com/office/drawing/2014/main" id="{3328AA04-85C5-6BE0-D52A-EA3384061037}"/>
                </a:ext>
              </a:extLst>
            </p:cNvPr>
            <p:cNvSpPr/>
            <p:nvPr/>
          </p:nvSpPr>
          <p:spPr>
            <a:xfrm>
              <a:off x="10708265" y="7004984"/>
              <a:ext cx="3004242"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Generator</a:t>
              </a:r>
            </a:p>
            <a:p>
              <a:pPr algn="ctr"/>
              <a:r>
                <a:rPr lang="en-US" altLang="zh-CN" sz="2000" dirty="0">
                  <a:solidFill>
                    <a:schemeClr val="tx1"/>
                  </a:solidFill>
                  <a:latin typeface="Helvetica Neue"/>
                  <a:cs typeface="Helvetica Neue"/>
                </a:rPr>
                <a:t>(as </a:t>
              </a:r>
              <a:r>
                <a:rPr lang="en-US" altLang="zh-CN" sz="2000" b="1" dirty="0">
                  <a:solidFill>
                    <a:schemeClr val="tx1"/>
                  </a:solidFill>
                  <a:latin typeface="Helvetica Neue"/>
                  <a:cs typeface="Helvetica Neue"/>
                </a:rPr>
                <a:t>classifier</a:t>
              </a:r>
              <a:r>
                <a:rPr lang="en-US" altLang="zh-CN" sz="2000" dirty="0">
                  <a:solidFill>
                    <a:schemeClr val="tx1"/>
                  </a:solidFill>
                  <a:latin typeface="Helvetica Neue"/>
                  <a:cs typeface="Helvetica Neue"/>
                </a:rPr>
                <a:t> if needed)</a:t>
              </a:r>
            </a:p>
          </p:txBody>
        </p:sp>
        <p:cxnSp>
          <p:nvCxnSpPr>
            <p:cNvPr id="22" name="Straight Arrow Connector 21">
              <a:extLst>
                <a:ext uri="{FF2B5EF4-FFF2-40B4-BE49-F238E27FC236}">
                  <a16:creationId xmlns:a16="http://schemas.microsoft.com/office/drawing/2014/main" id="{FE0BB4B4-FD5E-53F4-B6CD-6D08A81A0D1D}"/>
                </a:ext>
              </a:extLst>
            </p:cNvPr>
            <p:cNvCxnSpPr>
              <a:cxnSpLocks/>
            </p:cNvCxnSpPr>
            <p:nvPr/>
          </p:nvCxnSpPr>
          <p:spPr>
            <a:xfrm>
              <a:off x="12179907" y="6312622"/>
              <a:ext cx="0" cy="69236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630798DF-20B8-39B9-761D-933504E0EE29}"/>
                </a:ext>
              </a:extLst>
            </p:cNvPr>
            <p:cNvCxnSpPr>
              <a:cxnSpLocks/>
              <a:stCxn id="13" idx="2"/>
              <a:endCxn id="21" idx="1"/>
            </p:cNvCxnSpPr>
            <p:nvPr/>
          </p:nvCxnSpPr>
          <p:spPr>
            <a:xfrm rot="16200000" flipH="1">
              <a:off x="9741618" y="6451253"/>
              <a:ext cx="1105278" cy="828016"/>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F14B1ECC-3068-3263-4EA4-37B9AE3D80EF}"/>
                </a:ext>
              </a:extLst>
            </p:cNvPr>
            <p:cNvCxnSpPr>
              <a:cxnSpLocks/>
              <a:stCxn id="21" idx="3"/>
              <a:endCxn id="14" idx="2"/>
            </p:cNvCxnSpPr>
            <p:nvPr/>
          </p:nvCxnSpPr>
          <p:spPr>
            <a:xfrm flipV="1">
              <a:off x="13712507" y="6312622"/>
              <a:ext cx="942459" cy="110527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10" name="Group 109">
            <a:extLst>
              <a:ext uri="{FF2B5EF4-FFF2-40B4-BE49-F238E27FC236}">
                <a16:creationId xmlns:a16="http://schemas.microsoft.com/office/drawing/2014/main" id="{DA0D33A5-D548-0F23-8AD8-682B616F1229}"/>
              </a:ext>
            </a:extLst>
          </p:cNvPr>
          <p:cNvGrpSpPr/>
          <p:nvPr/>
        </p:nvGrpSpPr>
        <p:grpSpPr>
          <a:xfrm>
            <a:off x="8737583" y="4382805"/>
            <a:ext cx="7226251" cy="2085584"/>
            <a:chOff x="8563481" y="6774624"/>
            <a:chExt cx="7226251" cy="2085584"/>
          </a:xfrm>
        </p:grpSpPr>
        <p:sp>
          <p:nvSpPr>
            <p:cNvPr id="64" name="TextBox 63">
              <a:extLst>
                <a:ext uri="{FF2B5EF4-FFF2-40B4-BE49-F238E27FC236}">
                  <a16:creationId xmlns:a16="http://schemas.microsoft.com/office/drawing/2014/main" id="{91DBEF8F-6186-9745-39A2-19287D901620}"/>
                </a:ext>
              </a:extLst>
            </p:cNvPr>
            <p:cNvSpPr txBox="1"/>
            <p:nvPr/>
          </p:nvSpPr>
          <p:spPr>
            <a:xfrm>
              <a:off x="8563481" y="6774624"/>
              <a:ext cx="7226251"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65" name="TextBox 64">
              <a:extLst>
                <a:ext uri="{FF2B5EF4-FFF2-40B4-BE49-F238E27FC236}">
                  <a16:creationId xmlns:a16="http://schemas.microsoft.com/office/drawing/2014/main" id="{525C89A0-7C40-9E7C-FFC8-B5DBC5E87C3E}"/>
                </a:ext>
              </a:extLst>
            </p:cNvPr>
            <p:cNvSpPr txBox="1"/>
            <p:nvPr/>
          </p:nvSpPr>
          <p:spPr>
            <a:xfrm>
              <a:off x="8563481" y="7305696"/>
              <a:ext cx="7226251"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66" name="TextBox 65">
              <a:extLst>
                <a:ext uri="{FF2B5EF4-FFF2-40B4-BE49-F238E27FC236}">
                  <a16:creationId xmlns:a16="http://schemas.microsoft.com/office/drawing/2014/main" id="{885DE74C-03C1-F94B-1D18-694ACC9C9B49}"/>
                </a:ext>
              </a:extLst>
            </p:cNvPr>
            <p:cNvSpPr txBox="1"/>
            <p:nvPr/>
          </p:nvSpPr>
          <p:spPr>
            <a:xfrm>
              <a:off x="8563481" y="7844425"/>
              <a:ext cx="7226251"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67" name="TextBox 66">
              <a:extLst>
                <a:ext uri="{FF2B5EF4-FFF2-40B4-BE49-F238E27FC236}">
                  <a16:creationId xmlns:a16="http://schemas.microsoft.com/office/drawing/2014/main" id="{7CE811EE-4725-EABA-32BC-35B2BAAF2748}"/>
                </a:ext>
              </a:extLst>
            </p:cNvPr>
            <p:cNvSpPr txBox="1"/>
            <p:nvPr/>
          </p:nvSpPr>
          <p:spPr>
            <a:xfrm>
              <a:off x="8563481" y="8383154"/>
              <a:ext cx="7226251"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pSp>
      <p:grpSp>
        <p:nvGrpSpPr>
          <p:cNvPr id="86" name="Group 85">
            <a:extLst>
              <a:ext uri="{FF2B5EF4-FFF2-40B4-BE49-F238E27FC236}">
                <a16:creationId xmlns:a16="http://schemas.microsoft.com/office/drawing/2014/main" id="{EF7A2351-82B2-ECEA-EBAB-EEA0B180B8E2}"/>
              </a:ext>
            </a:extLst>
          </p:cNvPr>
          <p:cNvGrpSpPr/>
          <p:nvPr/>
        </p:nvGrpSpPr>
        <p:grpSpPr>
          <a:xfrm>
            <a:off x="5385566" y="838933"/>
            <a:ext cx="9852838" cy="2759412"/>
            <a:chOff x="5211462" y="2101668"/>
            <a:chExt cx="9852838" cy="2759412"/>
          </a:xfrm>
        </p:grpSpPr>
        <p:sp>
          <p:nvSpPr>
            <p:cNvPr id="59" name="Rounded Rectangle 58">
              <a:extLst>
                <a:ext uri="{FF2B5EF4-FFF2-40B4-BE49-F238E27FC236}">
                  <a16:creationId xmlns:a16="http://schemas.microsoft.com/office/drawing/2014/main" id="{FDAC7F43-6627-18B8-56C8-1BFA3609CAD5}"/>
                </a:ext>
              </a:extLst>
            </p:cNvPr>
            <p:cNvSpPr/>
            <p:nvPr/>
          </p:nvSpPr>
          <p:spPr>
            <a:xfrm>
              <a:off x="8749109" y="2101668"/>
              <a:ext cx="6315191" cy="639668"/>
            </a:xfrm>
            <a:prstGeom prst="roundRect">
              <a:avLst>
                <a:gd name="adj" fmla="val 996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Benchmark</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Datasets</a:t>
              </a:r>
            </a:p>
          </p:txBody>
        </p:sp>
        <p:sp>
          <p:nvSpPr>
            <p:cNvPr id="60" name="Rounded Rectangle 59">
              <a:extLst>
                <a:ext uri="{FF2B5EF4-FFF2-40B4-BE49-F238E27FC236}">
                  <a16:creationId xmlns:a16="http://schemas.microsoft.com/office/drawing/2014/main" id="{6B126F49-E700-D288-C647-8488C71BB9F7}"/>
                </a:ext>
              </a:extLst>
            </p:cNvPr>
            <p:cNvSpPr/>
            <p:nvPr/>
          </p:nvSpPr>
          <p:spPr>
            <a:xfrm>
              <a:off x="8749109" y="2817796"/>
              <a:ext cx="6315191" cy="954107"/>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Human</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Annotated</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Facts</a:t>
              </a:r>
            </a:p>
            <a:p>
              <a:r>
                <a:rPr lang="en-US" altLang="zh-CN" sz="2400" dirty="0">
                  <a:solidFill>
                    <a:schemeClr val="bg1"/>
                  </a:solidFill>
                  <a:latin typeface="Helvetica Neue"/>
                  <a:cs typeface="Helvetica Neue"/>
                </a:rPr>
                <a:t>(e.g.,</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Relations,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Knowledge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Graphs)</a:t>
              </a:r>
            </a:p>
          </p:txBody>
        </p:sp>
        <p:sp>
          <p:nvSpPr>
            <p:cNvPr id="61" name="Rounded Rectangle 60">
              <a:extLst>
                <a:ext uri="{FF2B5EF4-FFF2-40B4-BE49-F238E27FC236}">
                  <a16:creationId xmlns:a16="http://schemas.microsoft.com/office/drawing/2014/main" id="{E6505254-F437-2B4C-CB19-A8CB6D076FF1}"/>
                </a:ext>
              </a:extLst>
            </p:cNvPr>
            <p:cNvSpPr/>
            <p:nvPr/>
          </p:nvSpPr>
          <p:spPr>
            <a:xfrm>
              <a:off x="8749109" y="3848099"/>
              <a:ext cx="6315191" cy="1012981"/>
            </a:xfrm>
            <a:prstGeom prst="roundRect">
              <a:avLst>
                <a:gd name="adj" fmla="val 9968"/>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Relevant</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Corpus</a:t>
              </a:r>
            </a:p>
            <a:p>
              <a:r>
                <a:rPr lang="en-US" altLang="zh-CN" sz="2400" dirty="0">
                  <a:solidFill>
                    <a:schemeClr val="bg1"/>
                  </a:solidFill>
                  <a:latin typeface="Helvetica Neue"/>
                  <a:cs typeface="Helvetica Neue"/>
                </a:rPr>
                <a:t>(e.g.,</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Statements,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Knowledge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Bases)</a:t>
              </a:r>
            </a:p>
          </p:txBody>
        </p:sp>
        <p:sp>
          <p:nvSpPr>
            <p:cNvPr id="63" name="Right Arrow 62">
              <a:extLst>
                <a:ext uri="{FF2B5EF4-FFF2-40B4-BE49-F238E27FC236}">
                  <a16:creationId xmlns:a16="http://schemas.microsoft.com/office/drawing/2014/main" id="{0663DD94-38E1-E161-D1FA-06AA0854A252}"/>
                </a:ext>
              </a:extLst>
            </p:cNvPr>
            <p:cNvSpPr/>
            <p:nvPr/>
          </p:nvSpPr>
          <p:spPr>
            <a:xfrm rot="10800000">
              <a:off x="5211462" y="3595246"/>
              <a:ext cx="3352017" cy="600664"/>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0" name="TextBox 79">
              <a:extLst>
                <a:ext uri="{FF2B5EF4-FFF2-40B4-BE49-F238E27FC236}">
                  <a16:creationId xmlns:a16="http://schemas.microsoft.com/office/drawing/2014/main" id="{82EE8799-4595-4939-C3F2-6E0A17D64A29}"/>
                </a:ext>
              </a:extLst>
            </p:cNvPr>
            <p:cNvSpPr txBox="1"/>
            <p:nvPr/>
          </p:nvSpPr>
          <p:spPr>
            <a:xfrm>
              <a:off x="5217365" y="2667464"/>
              <a:ext cx="3562194" cy="830997"/>
            </a:xfrm>
            <a:prstGeom prst="rect">
              <a:avLst/>
            </a:prstGeom>
            <a:noFill/>
          </p:spPr>
          <p:txBody>
            <a:bodyPr wrap="none" rtlCol="0">
              <a:spAutoFit/>
            </a:bodyPr>
            <a:lstStyle/>
            <a:p>
              <a:r>
                <a:rPr lang="en-US" altLang="zh-CN" sz="2400" dirty="0">
                  <a:solidFill>
                    <a:srgbClr val="C00000"/>
                  </a:solidFill>
                  <a:latin typeface="Helvetica Neue"/>
                  <a:cs typeface="Helvetica Neue"/>
                </a:rPr>
                <a:t>Source</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Heterogeneity</a:t>
              </a:r>
            </a:p>
            <a:p>
              <a:r>
                <a:rPr lang="en-US" altLang="zh-CN" sz="2400" dirty="0">
                  <a:solidFill>
                    <a:srgbClr val="C00000"/>
                  </a:solidFill>
                  <a:latin typeface="Helvetica Neue"/>
                  <a:cs typeface="Helvetica Neue"/>
                </a:rPr>
                <a:t>(e.g.,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transform</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KB)</a:t>
              </a:r>
              <a:endParaRPr lang="en-US" sz="2400" dirty="0">
                <a:solidFill>
                  <a:srgbClr val="C00000"/>
                </a:solidFill>
                <a:latin typeface="Helvetica Neue"/>
                <a:cs typeface="Helvetica Neue"/>
              </a:endParaRPr>
            </a:p>
          </p:txBody>
        </p:sp>
      </p:grpSp>
      <p:cxnSp>
        <p:nvCxnSpPr>
          <p:cNvPr id="82" name="Elbow Connector 81">
            <a:extLst>
              <a:ext uri="{FF2B5EF4-FFF2-40B4-BE49-F238E27FC236}">
                <a16:creationId xmlns:a16="http://schemas.microsoft.com/office/drawing/2014/main" id="{5BF892C1-69CE-4904-1BA2-5170ED23B66B}"/>
              </a:ext>
            </a:extLst>
          </p:cNvPr>
          <p:cNvCxnSpPr>
            <a:cxnSpLocks/>
            <a:stCxn id="8" idx="3"/>
            <a:endCxn id="65" idx="1"/>
          </p:cNvCxnSpPr>
          <p:nvPr/>
        </p:nvCxnSpPr>
        <p:spPr>
          <a:xfrm>
            <a:off x="7140755" y="4629421"/>
            <a:ext cx="1596828" cy="522983"/>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C5F5B43B-F6CB-CE4A-3D84-44D1B8CD0EB0}"/>
              </a:ext>
            </a:extLst>
          </p:cNvPr>
          <p:cNvSpPr>
            <a:spLocks noGrp="1"/>
          </p:cNvSpPr>
          <p:nvPr>
            <p:ph type="sldNum" sz="quarter" idx="11"/>
          </p:nvPr>
        </p:nvSpPr>
        <p:spPr/>
        <p:txBody>
          <a:bodyPr/>
          <a:lstStyle/>
          <a:p>
            <a:pPr>
              <a:defRPr/>
            </a:pPr>
            <a:fld id="{91F31FA6-B0B4-9940-9B47-E6B321700686}" type="slidenum">
              <a:rPr lang="en-US" smtClean="0"/>
              <a:pPr>
                <a:defRPr/>
              </a:pPr>
              <a:t>13</a:t>
            </a:fld>
            <a:endParaRPr lang="en-US"/>
          </a:p>
        </p:txBody>
      </p:sp>
      <p:sp>
        <p:nvSpPr>
          <p:cNvPr id="6" name="Content Placeholder 7">
            <a:extLst>
              <a:ext uri="{FF2B5EF4-FFF2-40B4-BE49-F238E27FC236}">
                <a16:creationId xmlns:a16="http://schemas.microsoft.com/office/drawing/2014/main" id="{2263915C-BB2E-EA71-68E9-7E86445CCF70}"/>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Yu et al. </a:t>
            </a:r>
            <a:r>
              <a:rPr lang="en-US" sz="2400" dirty="0">
                <a:highlight>
                  <a:srgbClr val="FFFF00"/>
                </a:highlight>
              </a:rPr>
              <a:t>Retrieval Augmentation</a:t>
            </a:r>
            <a:r>
              <a:rPr lang="en-US" sz="2400" dirty="0"/>
              <a:t> for Commonsense Reasoning: A Unified Approach (EMNLP’22)</a:t>
            </a:r>
          </a:p>
        </p:txBody>
      </p:sp>
      <p:sp>
        <p:nvSpPr>
          <p:cNvPr id="16" name="TextBox 15">
            <a:extLst>
              <a:ext uri="{FF2B5EF4-FFF2-40B4-BE49-F238E27FC236}">
                <a16:creationId xmlns:a16="http://schemas.microsoft.com/office/drawing/2014/main" id="{4762DB3A-6C86-9A85-7B01-3A89C28F205A}"/>
              </a:ext>
            </a:extLst>
          </p:cNvPr>
          <p:cNvSpPr txBox="1"/>
          <p:nvPr/>
        </p:nvSpPr>
        <p:spPr>
          <a:xfrm>
            <a:off x="6109613" y="6876073"/>
            <a:ext cx="11111587"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dog, frisbee, catch,</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throw</a:t>
            </a:r>
          </a:p>
        </p:txBody>
      </p:sp>
      <p:sp>
        <p:nvSpPr>
          <p:cNvPr id="25" name="TextBox 24">
            <a:extLst>
              <a:ext uri="{FF2B5EF4-FFF2-40B4-BE49-F238E27FC236}">
                <a16:creationId xmlns:a16="http://schemas.microsoft.com/office/drawing/2014/main" id="{D2A7C795-45DD-3420-B8DC-77DB1157DB6A}"/>
              </a:ext>
            </a:extLst>
          </p:cNvPr>
          <p:cNvSpPr txBox="1"/>
          <p:nvPr/>
        </p:nvSpPr>
        <p:spPr>
          <a:xfrm>
            <a:off x="6109612" y="7500895"/>
            <a:ext cx="11111587"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spTree>
    <p:extLst>
      <p:ext uri="{BB962C8B-B14F-4D97-AF65-F5344CB8AC3E}">
        <p14:creationId xmlns:p14="http://schemas.microsoft.com/office/powerpoint/2010/main" val="4221121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8DBC4CF3-D20D-8535-98EF-45CF2364C7CB}"/>
              </a:ext>
            </a:extLst>
          </p:cNvPr>
          <p:cNvGrpSpPr/>
          <p:nvPr/>
        </p:nvGrpSpPr>
        <p:grpSpPr>
          <a:xfrm>
            <a:off x="325718" y="937235"/>
            <a:ext cx="5736693" cy="5047136"/>
            <a:chOff x="112684" y="1577340"/>
            <a:chExt cx="5736693" cy="5047136"/>
          </a:xfrm>
        </p:grpSpPr>
        <p:sp>
          <p:nvSpPr>
            <p:cNvPr id="5" name="Rounded Rectangle 4">
              <a:extLst>
                <a:ext uri="{FF2B5EF4-FFF2-40B4-BE49-F238E27FC236}">
                  <a16:creationId xmlns:a16="http://schemas.microsoft.com/office/drawing/2014/main" id="{14071964-0ABC-5DD1-135B-72F7861D112E}"/>
                </a:ext>
              </a:extLst>
            </p:cNvPr>
            <p:cNvSpPr/>
            <p:nvPr/>
          </p:nvSpPr>
          <p:spPr>
            <a:xfrm>
              <a:off x="2097850" y="3656678"/>
              <a:ext cx="1816331" cy="1782858"/>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a:solidFill>
                    <a:schemeClr val="tx1"/>
                  </a:solidFill>
                  <a:latin typeface="Helvetica Neue"/>
                  <a:cs typeface="Helvetica Neue"/>
                </a:rPr>
                <a:t>GPT-3</a:t>
              </a:r>
              <a:endParaRPr lang="en-US" altLang="zh-CN" sz="2400" b="1" dirty="0">
                <a:solidFill>
                  <a:schemeClr val="tx1"/>
                </a:solidFill>
                <a:latin typeface="Helvetica Neue"/>
                <a:cs typeface="Helvetica Neue"/>
              </a:endParaRPr>
            </a:p>
            <a:p>
              <a:pPr algn="ctr"/>
              <a:r>
                <a:rPr lang="en-US" altLang="zh-CN" sz="2400" dirty="0">
                  <a:solidFill>
                    <a:schemeClr val="tx1"/>
                  </a:solidFill>
                  <a:latin typeface="Helvetica Neue"/>
                  <a:cs typeface="Helvetica Neue"/>
                </a:rPr>
                <a:t>(175</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Billion</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parameters)</a:t>
              </a:r>
              <a:endParaRPr lang="en-US" sz="2400" dirty="0">
                <a:solidFill>
                  <a:schemeClr val="tx1"/>
                </a:solidFill>
                <a:latin typeface="Helvetica Neue"/>
                <a:cs typeface="Helvetica Neue"/>
              </a:endParaRPr>
            </a:p>
          </p:txBody>
        </p:sp>
        <p:sp>
          <p:nvSpPr>
            <p:cNvPr id="6" name="TextBox 5">
              <a:extLst>
                <a:ext uri="{FF2B5EF4-FFF2-40B4-BE49-F238E27FC236}">
                  <a16:creationId xmlns:a16="http://schemas.microsoft.com/office/drawing/2014/main" id="{FA4896C0-1139-4F40-03FA-CF9EABF70A2D}"/>
                </a:ext>
              </a:extLst>
            </p:cNvPr>
            <p:cNvSpPr txBox="1"/>
            <p:nvPr/>
          </p:nvSpPr>
          <p:spPr>
            <a:xfrm>
              <a:off x="162653" y="1577340"/>
              <a:ext cx="5686724" cy="461665"/>
            </a:xfrm>
            <a:prstGeom prst="rect">
              <a:avLst/>
            </a:prstGeom>
            <a:noFill/>
          </p:spPr>
          <p:txBody>
            <a:bodyPr wrap="square">
              <a:spAutoFit/>
            </a:bodyPr>
            <a:lstStyle/>
            <a:p>
              <a:pPr algn="ct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Who</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got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first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Nobel</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prize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in</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physics?</a:t>
              </a:r>
              <a:endParaRPr lang="en-US" sz="2400" dirty="0">
                <a:latin typeface="Colfax" panose="020B0304000000010002" pitchFamily="34" charset="0"/>
              </a:endParaRPr>
            </a:p>
          </p:txBody>
        </p:sp>
        <p:sp>
          <p:nvSpPr>
            <p:cNvPr id="7" name="TextBox 6">
              <a:extLst>
                <a:ext uri="{FF2B5EF4-FFF2-40B4-BE49-F238E27FC236}">
                  <a16:creationId xmlns:a16="http://schemas.microsoft.com/office/drawing/2014/main" id="{FDC3EEFA-B0CE-037B-96F8-93F37B8FC3FC}"/>
                </a:ext>
              </a:extLst>
            </p:cNvPr>
            <p:cNvSpPr txBox="1"/>
            <p:nvPr/>
          </p:nvSpPr>
          <p:spPr>
            <a:xfrm>
              <a:off x="1713547" y="6162811"/>
              <a:ext cx="2584936" cy="461665"/>
            </a:xfrm>
            <a:prstGeom prst="rect">
              <a:avLst/>
            </a:prstGeom>
            <a:noFill/>
          </p:spPr>
          <p:txBody>
            <a:bodyPr wrap="square">
              <a:spAutoFit/>
            </a:bodyPr>
            <a:lstStyle/>
            <a:p>
              <a:pPr algn="ctr"/>
              <a:r>
                <a:rPr lang="en-US" altLang="zh-CN" sz="2400" dirty="0">
                  <a:solidFill>
                    <a:schemeClr val="bg2">
                      <a:lumMod val="10000"/>
                    </a:schemeClr>
                  </a:solidFill>
                  <a:highlight>
                    <a:srgbClr val="EAEAEA"/>
                  </a:highlight>
                  <a:latin typeface="Colfax" panose="020B0304000000010002" pitchFamily="34" charset="0"/>
                  <a:ea typeface="Helvetica Neue" panose="02000503000000020004" pitchFamily="2" charset="0"/>
                  <a:cs typeface="Helvetica Neue" panose="02000503000000020004" pitchFamily="2" charset="0"/>
                </a:rPr>
                <a:t>Albert</a:t>
              </a:r>
              <a:r>
                <a:rPr lang="zh-CN" altLang="en-US" sz="2400" dirty="0">
                  <a:solidFill>
                    <a:schemeClr val="bg2">
                      <a:lumMod val="10000"/>
                    </a:schemeClr>
                  </a:solidFill>
                  <a:highlight>
                    <a:srgbClr val="EAEAEA"/>
                  </a:highlight>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highlight>
                    <a:srgbClr val="EAEAEA"/>
                  </a:highlight>
                  <a:latin typeface="Colfax" panose="020B0304000000010002" pitchFamily="34" charset="0"/>
                  <a:ea typeface="Helvetica Neue" panose="02000503000000020004" pitchFamily="2" charset="0"/>
                  <a:cs typeface="Helvetica Neue" panose="02000503000000020004" pitchFamily="2" charset="0"/>
                </a:rPr>
                <a:t>Einstein.</a:t>
              </a:r>
              <a:endParaRPr lang="en-US" sz="2400" dirty="0">
                <a:latin typeface="Colfax" panose="020B0304000000010002" pitchFamily="34" charset="0"/>
              </a:endParaRPr>
            </a:p>
          </p:txBody>
        </p:sp>
        <p:cxnSp>
          <p:nvCxnSpPr>
            <p:cNvPr id="8" name="Straight Arrow Connector 7">
              <a:extLst>
                <a:ext uri="{FF2B5EF4-FFF2-40B4-BE49-F238E27FC236}">
                  <a16:creationId xmlns:a16="http://schemas.microsoft.com/office/drawing/2014/main" id="{59A34056-00BE-6784-EB30-CC864BC157AB}"/>
                </a:ext>
              </a:extLst>
            </p:cNvPr>
            <p:cNvCxnSpPr>
              <a:cxnSpLocks/>
              <a:stCxn id="6" idx="2"/>
              <a:endCxn id="5" idx="0"/>
            </p:cNvCxnSpPr>
            <p:nvPr/>
          </p:nvCxnSpPr>
          <p:spPr>
            <a:xfrm>
              <a:off x="3006015" y="2039005"/>
              <a:ext cx="1" cy="1617673"/>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14C3BBD-A23E-09FC-C573-F680246B4ED1}"/>
                </a:ext>
              </a:extLst>
            </p:cNvPr>
            <p:cNvCxnSpPr>
              <a:cxnSpLocks/>
              <a:stCxn id="5" idx="2"/>
              <a:endCxn id="7" idx="0"/>
            </p:cNvCxnSpPr>
            <p:nvPr/>
          </p:nvCxnSpPr>
          <p:spPr>
            <a:xfrm flipH="1">
              <a:off x="3006015" y="5439536"/>
              <a:ext cx="1" cy="723275"/>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 name="Picture 2" descr="Red and green check mark icons Royalty Free Vector Image">
              <a:extLst>
                <a:ext uri="{FF2B5EF4-FFF2-40B4-BE49-F238E27FC236}">
                  <a16:creationId xmlns:a16="http://schemas.microsoft.com/office/drawing/2014/main" id="{DBD3E331-707E-9213-0F76-550E6696DD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4" t="17250" r="53138" b="26920"/>
            <a:stretch/>
          </p:blipFill>
          <p:spPr bwMode="auto">
            <a:xfrm>
              <a:off x="4195295" y="6211080"/>
              <a:ext cx="366276" cy="36512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127917A-F276-8F2D-5E25-E33AB6D1D266}"/>
                </a:ext>
              </a:extLst>
            </p:cNvPr>
            <p:cNvSpPr txBox="1"/>
            <p:nvPr/>
          </p:nvSpPr>
          <p:spPr>
            <a:xfrm>
              <a:off x="112684" y="2340933"/>
              <a:ext cx="2797885" cy="954107"/>
            </a:xfrm>
            <a:prstGeom prst="rect">
              <a:avLst/>
            </a:prstGeom>
            <a:noFill/>
          </p:spPr>
          <p:txBody>
            <a:bodyPr wrap="square">
              <a:spAutoFit/>
            </a:bodyPr>
            <a:lstStyle/>
            <a:p>
              <a:pPr algn="r"/>
              <a:r>
                <a:rPr lang="zh-CN" altLang="en-US" sz="2800" b="1" dirty="0">
                  <a:latin typeface="Colfax" panose="020B0304000000010002" pitchFamily="34" charset="0"/>
                  <a:cs typeface="Helvetica Neue"/>
                </a:rPr>
                <a:t>“</a:t>
              </a:r>
              <a:r>
                <a:rPr lang="en-US" altLang="zh-CN" sz="2800" b="1" dirty="0">
                  <a:latin typeface="Colfax" panose="020B0304000000010002" pitchFamily="34" charset="0"/>
                  <a:cs typeface="Helvetica Neue"/>
                </a:rPr>
                <a:t>Question:</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[Q]</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Answer:</a:t>
              </a:r>
              <a:r>
                <a:rPr lang="zh-CN" altLang="en-US" sz="2800" b="1" dirty="0">
                  <a:latin typeface="Colfax" panose="020B0304000000010002" pitchFamily="34" charset="0"/>
                  <a:cs typeface="Helvetica Neue"/>
                </a:rPr>
                <a:t>”</a:t>
              </a:r>
              <a:endParaRPr lang="en-US" dirty="0">
                <a:latin typeface="Colfax" panose="020B0304000000010002" pitchFamily="34" charset="0"/>
              </a:endParaRPr>
            </a:p>
          </p:txBody>
        </p:sp>
      </p:grpSp>
      <p:grpSp>
        <p:nvGrpSpPr>
          <p:cNvPr id="59" name="Group 58">
            <a:extLst>
              <a:ext uri="{FF2B5EF4-FFF2-40B4-BE49-F238E27FC236}">
                <a16:creationId xmlns:a16="http://schemas.microsoft.com/office/drawing/2014/main" id="{0C09E653-6089-35E8-C3BB-A9AC8BA7ECAC}"/>
              </a:ext>
            </a:extLst>
          </p:cNvPr>
          <p:cNvGrpSpPr/>
          <p:nvPr/>
        </p:nvGrpSpPr>
        <p:grpSpPr>
          <a:xfrm>
            <a:off x="4964330" y="937235"/>
            <a:ext cx="11291670" cy="5051737"/>
            <a:chOff x="4964330" y="1770509"/>
            <a:chExt cx="11291670" cy="5051737"/>
          </a:xfrm>
        </p:grpSpPr>
        <p:sp>
          <p:nvSpPr>
            <p:cNvPr id="11" name="Rounded Rectangle 10">
              <a:extLst>
                <a:ext uri="{FF2B5EF4-FFF2-40B4-BE49-F238E27FC236}">
                  <a16:creationId xmlns:a16="http://schemas.microsoft.com/office/drawing/2014/main" id="{76A64DD0-0D59-62A2-EAC7-565E609FBD6E}"/>
                </a:ext>
              </a:extLst>
            </p:cNvPr>
            <p:cNvSpPr/>
            <p:nvPr/>
          </p:nvSpPr>
          <p:spPr>
            <a:xfrm>
              <a:off x="8803328" y="3849847"/>
              <a:ext cx="1816331" cy="81238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a:solidFill>
                    <a:schemeClr val="tx1"/>
                  </a:solidFill>
                  <a:latin typeface="Helvetica Neue"/>
                  <a:cs typeface="Helvetica Neue"/>
                </a:rPr>
                <a:t>GPT-3</a:t>
              </a:r>
              <a:endParaRPr lang="en-US" altLang="zh-CN" sz="2400" b="1" dirty="0">
                <a:solidFill>
                  <a:schemeClr val="tx1"/>
                </a:solidFill>
                <a:latin typeface="Helvetica Neue"/>
                <a:cs typeface="Helvetica Neue"/>
              </a:endParaRPr>
            </a:p>
          </p:txBody>
        </p:sp>
        <p:sp>
          <p:nvSpPr>
            <p:cNvPr id="13" name="TextBox 12">
              <a:extLst>
                <a:ext uri="{FF2B5EF4-FFF2-40B4-BE49-F238E27FC236}">
                  <a16:creationId xmlns:a16="http://schemas.microsoft.com/office/drawing/2014/main" id="{F0267471-55F9-0B08-8D91-5FE688A57641}"/>
                </a:ext>
              </a:extLst>
            </p:cNvPr>
            <p:cNvSpPr txBox="1"/>
            <p:nvPr/>
          </p:nvSpPr>
          <p:spPr>
            <a:xfrm>
              <a:off x="6868131" y="1770509"/>
              <a:ext cx="5686724" cy="461665"/>
            </a:xfrm>
            <a:prstGeom prst="rect">
              <a:avLst/>
            </a:prstGeom>
            <a:noFill/>
          </p:spPr>
          <p:txBody>
            <a:bodyPr wrap="square">
              <a:spAutoFit/>
            </a:bodyPr>
            <a:lstStyle/>
            <a:p>
              <a:pPr algn="ct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Who</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got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first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Nobel</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prize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in</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physics?</a:t>
              </a:r>
              <a:endParaRPr lang="en-US" sz="2400" dirty="0">
                <a:latin typeface="Colfax" panose="020B0304000000010002" pitchFamily="34" charset="0"/>
              </a:endParaRPr>
            </a:p>
          </p:txBody>
        </p:sp>
        <p:sp>
          <p:nvSpPr>
            <p:cNvPr id="14" name="TextBox 13">
              <a:extLst>
                <a:ext uri="{FF2B5EF4-FFF2-40B4-BE49-F238E27FC236}">
                  <a16:creationId xmlns:a16="http://schemas.microsoft.com/office/drawing/2014/main" id="{1C4085D8-DAFD-8494-EEE7-B71E64DCFFBF}"/>
                </a:ext>
              </a:extLst>
            </p:cNvPr>
            <p:cNvSpPr txBox="1"/>
            <p:nvPr/>
          </p:nvSpPr>
          <p:spPr>
            <a:xfrm>
              <a:off x="7851659" y="6360581"/>
              <a:ext cx="3747608" cy="461665"/>
            </a:xfrm>
            <a:prstGeom prst="rect">
              <a:avLst/>
            </a:prstGeom>
            <a:noFill/>
          </p:spPr>
          <p:txBody>
            <a:bodyPr wrap="square">
              <a:spAutoFit/>
            </a:bodyPr>
            <a:lstStyle/>
            <a:p>
              <a:pPr algn="ctr"/>
              <a:r>
                <a:rPr lang="en-US" sz="2400" dirty="0">
                  <a:solidFill>
                    <a:schemeClr val="bg2">
                      <a:lumMod val="10000"/>
                    </a:schemeClr>
                  </a:solidFill>
                  <a:latin typeface="Colfax" panose="020B0304000000010002" pitchFamily="34" charset="0"/>
                  <a:ea typeface="Roboto" panose="02000000000000000000" pitchFamily="2" charset="0"/>
                </a:rPr>
                <a:t>Wilhelm Conrad </a:t>
              </a:r>
              <a:r>
                <a:rPr lang="en-US" altLang="zh-CN" sz="2400" dirty="0">
                  <a:solidFill>
                    <a:schemeClr val="bg2">
                      <a:lumMod val="10000"/>
                    </a:schemeClr>
                  </a:solidFill>
                  <a:latin typeface="Colfax" panose="020B0304000000010002" pitchFamily="34" charset="0"/>
                  <a:ea typeface="Roboto" panose="02000000000000000000" pitchFamily="2" charset="0"/>
                </a:rPr>
                <a:t>Rontgen</a:t>
              </a:r>
              <a:endParaRPr lang="en-US" sz="2400" dirty="0">
                <a:solidFill>
                  <a:schemeClr val="bg2">
                    <a:lumMod val="10000"/>
                  </a:schemeClr>
                </a:solidFill>
                <a:latin typeface="Colfax" panose="020B0304000000010002" pitchFamily="34" charset="0"/>
              </a:endParaRPr>
            </a:p>
          </p:txBody>
        </p:sp>
        <p:cxnSp>
          <p:nvCxnSpPr>
            <p:cNvPr id="15" name="Straight Arrow Connector 14">
              <a:extLst>
                <a:ext uri="{FF2B5EF4-FFF2-40B4-BE49-F238E27FC236}">
                  <a16:creationId xmlns:a16="http://schemas.microsoft.com/office/drawing/2014/main" id="{AD0E2C53-09BE-9646-DA1D-273F55B91660}"/>
                </a:ext>
              </a:extLst>
            </p:cNvPr>
            <p:cNvCxnSpPr>
              <a:cxnSpLocks/>
              <a:stCxn id="13" idx="2"/>
              <a:endCxn id="11" idx="0"/>
            </p:cNvCxnSpPr>
            <p:nvPr/>
          </p:nvCxnSpPr>
          <p:spPr>
            <a:xfrm>
              <a:off x="9711493" y="2232174"/>
              <a:ext cx="1" cy="1617673"/>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092B1DF-6DC9-AB42-0EA5-8EBCB9311351}"/>
                </a:ext>
              </a:extLst>
            </p:cNvPr>
            <p:cNvSpPr txBox="1"/>
            <p:nvPr/>
          </p:nvSpPr>
          <p:spPr>
            <a:xfrm>
              <a:off x="11419931" y="3357337"/>
              <a:ext cx="4836069" cy="2677656"/>
            </a:xfrm>
            <a:prstGeom prst="rect">
              <a:avLst/>
            </a:prstGeom>
            <a:noFill/>
          </p:spPr>
          <p:txBody>
            <a:bodyPr wrap="square">
              <a:spAutoFit/>
            </a:bodyPr>
            <a:lstStyle/>
            <a:p>
              <a:r>
                <a:rPr lang="en-US" sz="2400" dirty="0">
                  <a:highlight>
                    <a:srgbClr val="EAEAEA"/>
                  </a:highlight>
                  <a:latin typeface="Colfax" panose="020B0304000000010002" pitchFamily="34" charset="0"/>
                  <a:ea typeface="Roboto" panose="02000000000000000000" pitchFamily="2" charset="0"/>
                </a:rPr>
                <a:t>The first Nobel Prize in Physics was awarded in 1901 to </a:t>
              </a:r>
              <a:r>
                <a:rPr lang="en-US" sz="2400" b="1" dirty="0">
                  <a:solidFill>
                    <a:schemeClr val="accent6">
                      <a:lumMod val="75000"/>
                    </a:schemeClr>
                  </a:solidFill>
                  <a:highlight>
                    <a:srgbClr val="EAEAEA"/>
                  </a:highlight>
                  <a:latin typeface="Colfax" panose="020B0304000000010002" pitchFamily="34" charset="0"/>
                  <a:ea typeface="Roboto" panose="02000000000000000000" pitchFamily="2" charset="0"/>
                </a:rPr>
                <a:t>Wilhelm Conrad </a:t>
              </a:r>
              <a:r>
                <a:rPr lang="en-US" altLang="zh-CN" sz="2400" b="1" dirty="0">
                  <a:solidFill>
                    <a:schemeClr val="accent6">
                      <a:lumMod val="75000"/>
                    </a:schemeClr>
                  </a:solidFill>
                  <a:highlight>
                    <a:srgbClr val="EAEAEA"/>
                  </a:highlight>
                  <a:latin typeface="Colfax" panose="020B0304000000010002" pitchFamily="34" charset="0"/>
                  <a:ea typeface="Roboto" panose="02000000000000000000" pitchFamily="2" charset="0"/>
                </a:rPr>
                <a:t>Rontgen</a:t>
              </a:r>
              <a:r>
                <a:rPr lang="en-US" sz="2400" dirty="0">
                  <a:highlight>
                    <a:srgbClr val="EAEAEA"/>
                  </a:highlight>
                  <a:latin typeface="Colfax" panose="020B0304000000010002" pitchFamily="34" charset="0"/>
                  <a:ea typeface="Roboto" panose="02000000000000000000" pitchFamily="2" charset="0"/>
                </a:rPr>
                <a:t> in recognition of the extraordinary services he has rendered by the discovery of the remarkable rays subsequently named after him</a:t>
              </a:r>
              <a:endParaRPr lang="en-US" sz="2400" dirty="0">
                <a:highlight>
                  <a:srgbClr val="EAEAEA"/>
                </a:highlight>
                <a:latin typeface="Colfax" panose="020B0304000000010002" pitchFamily="34" charset="0"/>
              </a:endParaRPr>
            </a:p>
          </p:txBody>
        </p:sp>
        <p:sp>
          <p:nvSpPr>
            <p:cNvPr id="34" name="TextBox 33">
              <a:extLst>
                <a:ext uri="{FF2B5EF4-FFF2-40B4-BE49-F238E27FC236}">
                  <a16:creationId xmlns:a16="http://schemas.microsoft.com/office/drawing/2014/main" id="{04F61530-9369-095B-9AA5-F3972DA22EA0}"/>
                </a:ext>
              </a:extLst>
            </p:cNvPr>
            <p:cNvSpPr txBox="1"/>
            <p:nvPr/>
          </p:nvSpPr>
          <p:spPr>
            <a:xfrm>
              <a:off x="4964330" y="2336887"/>
              <a:ext cx="4609853" cy="1384995"/>
            </a:xfrm>
            <a:prstGeom prst="rect">
              <a:avLst/>
            </a:prstGeom>
            <a:noFill/>
          </p:spPr>
          <p:txBody>
            <a:bodyPr wrap="square">
              <a:spAutoFit/>
            </a:bodyPr>
            <a:lstStyle/>
            <a:p>
              <a:pPr algn="r"/>
              <a:r>
                <a:rPr lang="zh-CN" altLang="en-US" sz="2800" b="1" dirty="0">
                  <a:latin typeface="Colfax" panose="020B0304000000010002" pitchFamily="34" charset="0"/>
                  <a:cs typeface="Helvetica Neue"/>
                </a:rPr>
                <a:t>“</a:t>
              </a:r>
              <a:r>
                <a:rPr lang="en-US" altLang="zh-CN" sz="2800" b="1" dirty="0">
                  <a:latin typeface="Colfax" panose="020B0304000000010002" pitchFamily="34" charset="0"/>
                  <a:cs typeface="Helvetica Neue"/>
                </a:rPr>
                <a:t>Generate a background document to answer</a:t>
              </a:r>
            </a:p>
            <a:p>
              <a:pPr algn="r"/>
              <a:r>
                <a:rPr lang="en-US" altLang="zh-CN" sz="2800" b="1" dirty="0">
                  <a:latin typeface="Colfax" panose="020B0304000000010002" pitchFamily="34" charset="0"/>
                  <a:cs typeface="Helvetica Neue"/>
                </a:rPr>
                <a:t>the given question</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[Q]:</a:t>
              </a:r>
              <a:r>
                <a:rPr lang="zh-CN" altLang="en-US" sz="2800" b="1" dirty="0">
                  <a:latin typeface="Colfax" panose="020B0304000000010002" pitchFamily="34" charset="0"/>
                  <a:cs typeface="Helvetica Neue"/>
                </a:rPr>
                <a:t>”</a:t>
              </a:r>
              <a:endParaRPr lang="en-US" dirty="0">
                <a:latin typeface="Colfax" panose="020B0304000000010002" pitchFamily="34" charset="0"/>
              </a:endParaRPr>
            </a:p>
          </p:txBody>
        </p:sp>
        <p:cxnSp>
          <p:nvCxnSpPr>
            <p:cNvPr id="35" name="Straight Arrow Connector 34">
              <a:extLst>
                <a:ext uri="{FF2B5EF4-FFF2-40B4-BE49-F238E27FC236}">
                  <a16:creationId xmlns:a16="http://schemas.microsoft.com/office/drawing/2014/main" id="{7B7867B9-264F-AEA2-42FE-E13F8D01F223}"/>
                </a:ext>
              </a:extLst>
            </p:cNvPr>
            <p:cNvCxnSpPr>
              <a:cxnSpLocks/>
              <a:stCxn id="11" idx="3"/>
            </p:cNvCxnSpPr>
            <p:nvPr/>
          </p:nvCxnSpPr>
          <p:spPr>
            <a:xfrm>
              <a:off x="10619659" y="4256038"/>
              <a:ext cx="800272" cy="0"/>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Rounded Rectangle 38">
              <a:extLst>
                <a:ext uri="{FF2B5EF4-FFF2-40B4-BE49-F238E27FC236}">
                  <a16:creationId xmlns:a16="http://schemas.microsoft.com/office/drawing/2014/main" id="{4AF39A26-0342-4AE7-0233-7CE3CCF9578A}"/>
                </a:ext>
              </a:extLst>
            </p:cNvPr>
            <p:cNvSpPr/>
            <p:nvPr/>
          </p:nvSpPr>
          <p:spPr>
            <a:xfrm>
              <a:off x="8803327" y="5132848"/>
              <a:ext cx="1816331" cy="81238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a:solidFill>
                    <a:schemeClr val="tx1"/>
                  </a:solidFill>
                  <a:latin typeface="Helvetica Neue"/>
                  <a:cs typeface="Helvetica Neue"/>
                </a:rPr>
                <a:t>GPT-3</a:t>
              </a:r>
              <a:endParaRPr lang="en-US" altLang="zh-CN" sz="2400" b="1" dirty="0">
                <a:solidFill>
                  <a:schemeClr val="tx1"/>
                </a:solidFill>
                <a:latin typeface="Helvetica Neue"/>
                <a:cs typeface="Helvetica Neue"/>
              </a:endParaRPr>
            </a:p>
          </p:txBody>
        </p:sp>
        <p:cxnSp>
          <p:nvCxnSpPr>
            <p:cNvPr id="40" name="Straight Arrow Connector 39">
              <a:extLst>
                <a:ext uri="{FF2B5EF4-FFF2-40B4-BE49-F238E27FC236}">
                  <a16:creationId xmlns:a16="http://schemas.microsoft.com/office/drawing/2014/main" id="{F9C64E20-2719-18D5-DEE4-79965267EE5B}"/>
                </a:ext>
              </a:extLst>
            </p:cNvPr>
            <p:cNvCxnSpPr>
              <a:cxnSpLocks/>
            </p:cNvCxnSpPr>
            <p:nvPr/>
          </p:nvCxnSpPr>
          <p:spPr>
            <a:xfrm flipH="1">
              <a:off x="10619658" y="5539038"/>
              <a:ext cx="800273" cy="0"/>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B2758FB9-142C-31D7-CC20-C1AF30FE9D7D}"/>
                </a:ext>
              </a:extLst>
            </p:cNvPr>
            <p:cNvCxnSpPr>
              <a:cxnSpLocks/>
              <a:stCxn id="39" idx="2"/>
              <a:endCxn id="14" idx="0"/>
            </p:cNvCxnSpPr>
            <p:nvPr/>
          </p:nvCxnSpPr>
          <p:spPr>
            <a:xfrm>
              <a:off x="9711493" y="5945229"/>
              <a:ext cx="13970" cy="41535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3" name="Picture 2" descr="Red and green check mark icons Royalty Free Vector Image">
              <a:extLst>
                <a:ext uri="{FF2B5EF4-FFF2-40B4-BE49-F238E27FC236}">
                  <a16:creationId xmlns:a16="http://schemas.microsoft.com/office/drawing/2014/main" id="{1F04D0F4-25BA-7D95-EE20-ED63F77953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674" t="17250" r="4534" b="26920"/>
            <a:stretch/>
          </p:blipFill>
          <p:spPr bwMode="auto">
            <a:xfrm>
              <a:off x="11599267" y="6390566"/>
              <a:ext cx="400678" cy="365125"/>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E02565AD-291E-74C3-75B5-A8A6FB844332}"/>
                </a:ext>
              </a:extLst>
            </p:cNvPr>
            <p:cNvSpPr txBox="1"/>
            <p:nvPr/>
          </p:nvSpPr>
          <p:spPr>
            <a:xfrm>
              <a:off x="5951230" y="4889098"/>
              <a:ext cx="2660911" cy="1384995"/>
            </a:xfrm>
            <a:prstGeom prst="rect">
              <a:avLst/>
            </a:prstGeom>
            <a:noFill/>
          </p:spPr>
          <p:txBody>
            <a:bodyPr wrap="square">
              <a:spAutoFit/>
            </a:bodyPr>
            <a:lstStyle/>
            <a:p>
              <a:pPr algn="r"/>
              <a:r>
                <a:rPr lang="zh-CN" altLang="en-US" sz="2800" b="1" dirty="0">
                  <a:latin typeface="Colfax" panose="020B0304000000010002" pitchFamily="34" charset="0"/>
                  <a:cs typeface="Helvetica Neue"/>
                </a:rPr>
                <a:t>“</a:t>
              </a:r>
              <a:r>
                <a:rPr lang="en-US" altLang="zh-CN" sz="2800" b="1" dirty="0">
                  <a:latin typeface="Colfax" panose="020B0304000000010002" pitchFamily="34" charset="0"/>
                  <a:cs typeface="Helvetica Neue"/>
                </a:rPr>
                <a:t>Question: [Q]</a:t>
              </a:r>
            </a:p>
            <a:p>
              <a:pPr algn="r"/>
              <a:r>
                <a:rPr lang="en-US" altLang="zh-CN" sz="2800" b="1" dirty="0">
                  <a:latin typeface="Colfax" panose="020B0304000000010002" pitchFamily="34" charset="0"/>
                  <a:cs typeface="Helvetica Neue"/>
                </a:rPr>
                <a:t>Passage:</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[P]</a:t>
              </a:r>
            </a:p>
            <a:p>
              <a:pPr algn="r"/>
              <a:r>
                <a:rPr lang="en-US" altLang="zh-CN" sz="2800" b="1" dirty="0">
                  <a:latin typeface="Colfax" panose="020B0304000000010002" pitchFamily="34" charset="0"/>
                  <a:cs typeface="Helvetica Neue"/>
                </a:rPr>
                <a:t>Answer: </a:t>
              </a:r>
              <a:r>
                <a:rPr lang="zh-CN" altLang="en-US" sz="2800" b="1" dirty="0">
                  <a:latin typeface="Colfax" panose="020B0304000000010002" pitchFamily="34" charset="0"/>
                  <a:cs typeface="Helvetica Neue"/>
                </a:rPr>
                <a:t>”</a:t>
              </a:r>
              <a:endParaRPr lang="en-US" dirty="0">
                <a:latin typeface="Colfax" panose="020B0304000000010002" pitchFamily="34" charset="0"/>
              </a:endParaRPr>
            </a:p>
          </p:txBody>
        </p:sp>
      </p:grpSp>
      <p:sp>
        <p:nvSpPr>
          <p:cNvPr id="3" name="Slide Number Placeholder 2">
            <a:extLst>
              <a:ext uri="{FF2B5EF4-FFF2-40B4-BE49-F238E27FC236}">
                <a16:creationId xmlns:a16="http://schemas.microsoft.com/office/drawing/2014/main" id="{69420F07-BDF4-C649-E539-273B4160CCE4}"/>
              </a:ext>
            </a:extLst>
          </p:cNvPr>
          <p:cNvSpPr>
            <a:spLocks noGrp="1"/>
          </p:cNvSpPr>
          <p:nvPr>
            <p:ph type="sldNum" sz="quarter" idx="11"/>
          </p:nvPr>
        </p:nvSpPr>
        <p:spPr/>
        <p:txBody>
          <a:bodyPr/>
          <a:lstStyle/>
          <a:p>
            <a:pPr>
              <a:defRPr/>
            </a:pPr>
            <a:fld id="{91F31FA6-B0B4-9940-9B47-E6B321700686}" type="slidenum">
              <a:rPr lang="en-US" smtClean="0"/>
              <a:pPr>
                <a:defRPr/>
              </a:pPr>
              <a:t>14</a:t>
            </a:fld>
            <a:endParaRPr lang="en-US"/>
          </a:p>
        </p:txBody>
      </p:sp>
      <p:sp>
        <p:nvSpPr>
          <p:cNvPr id="9" name="Content Placeholder 7">
            <a:extLst>
              <a:ext uri="{FF2B5EF4-FFF2-40B4-BE49-F238E27FC236}">
                <a16:creationId xmlns:a16="http://schemas.microsoft.com/office/drawing/2014/main" id="{ABA5ECAA-6B96-5279-5BDD-2AACA5985820}"/>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Yu et al. </a:t>
            </a:r>
            <a:r>
              <a:rPr lang="en-US" sz="2400" dirty="0">
                <a:highlight>
                  <a:srgbClr val="FFFF00"/>
                </a:highlight>
              </a:rPr>
              <a:t>Generate rather than Retrieve</a:t>
            </a:r>
            <a:r>
              <a:rPr lang="en-US" sz="2400" dirty="0"/>
              <a:t>: Large Language Models are Strong Context Generators (ICLR’23)</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9D955B-17A6-EA57-3DBF-A02C9BF28C7D}"/>
                  </a:ext>
                </a:extLst>
              </p:cNvPr>
              <p:cNvSpPr txBox="1"/>
              <p:nvPr/>
            </p:nvSpPr>
            <p:spPr>
              <a:xfrm>
                <a:off x="375687" y="7099767"/>
                <a:ext cx="4953000" cy="584775"/>
              </a:xfrm>
              <a:prstGeom prst="rect">
                <a:avLst/>
              </a:prstGeom>
              <a:noFill/>
            </p:spPr>
            <p:txBody>
              <a:bodyPr wrap="square">
                <a:spAutoFit/>
              </a:bodyPr>
              <a:lstStyle/>
              <a:p>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What’s</a:t>
                </a:r>
                <a:r>
                  <a:rPr lang="zh-CN" altLang="en-US"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the</a:t>
                </a:r>
                <a:r>
                  <a:rPr lang="zh-CN" altLang="en-US"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10</a:t>
                </a:r>
                <a:r>
                  <a:rPr lang="en-US" altLang="zh-CN" sz="3200" baseline="300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th</a:t>
                </a:r>
                <a:r>
                  <a:rPr lang="zh-CN" altLang="en-US"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digit</a:t>
                </a:r>
                <a:r>
                  <a:rPr lang="zh-CN" altLang="en-US"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in</a:t>
                </a:r>
                <a14:m>
                  <m:oMath xmlns:m="http://schemas.openxmlformats.org/officeDocument/2006/math">
                    <m:r>
                      <a:rPr lang="zh-CN" altLang="en-US" sz="3200" b="0" i="0" smtClean="0">
                        <a:solidFill>
                          <a:schemeClr val="bg2">
                            <a:lumMod val="10000"/>
                          </a:schemeClr>
                        </a:solidFill>
                        <a:highlight>
                          <a:srgbClr val="EAEAEA"/>
                        </a:highlight>
                        <a:latin typeface="Cambria Math" panose="02040503050406030204" pitchFamily="18" charset="0"/>
                        <a:ea typeface="Helvetica Neue" panose="02000503000000020004" pitchFamily="2" charset="0"/>
                        <a:cs typeface="Helvetica Neue" panose="02000503000000020004" pitchFamily="2" charset="0"/>
                      </a:rPr>
                      <m:t> </m:t>
                    </m:r>
                    <m:r>
                      <a:rPr lang="zh-CN" altLang="en-US" sz="3200" i="1" smtClean="0">
                        <a:solidFill>
                          <a:schemeClr val="bg2">
                            <a:lumMod val="10000"/>
                          </a:schemeClr>
                        </a:solidFill>
                        <a:highlight>
                          <a:srgbClr val="EAEAEA"/>
                        </a:highlight>
                        <a:latin typeface="Cambria Math" panose="02040503050406030204" pitchFamily="18" charset="0"/>
                        <a:ea typeface="Helvetica Neue" panose="02000503000000020004" pitchFamily="2" charset="0"/>
                        <a:cs typeface="Helvetica Neue" panose="02000503000000020004" pitchFamily="2" charset="0"/>
                      </a:rPr>
                      <m:t>𝜋</m:t>
                    </m:r>
                    <m:r>
                      <a:rPr lang="zh-CN" altLang="en-US" sz="3200" b="0" i="1" smtClean="0">
                        <a:solidFill>
                          <a:schemeClr val="bg2">
                            <a:lumMod val="10000"/>
                          </a:schemeClr>
                        </a:solidFill>
                        <a:highlight>
                          <a:srgbClr val="EAEAEA"/>
                        </a:highlight>
                        <a:latin typeface="Cambria Math" panose="02040503050406030204" pitchFamily="18" charset="0"/>
                        <a:ea typeface="Helvetica Neue" panose="02000503000000020004" pitchFamily="2" charset="0"/>
                        <a:cs typeface="Helvetica Neue" panose="02000503000000020004" pitchFamily="2" charset="0"/>
                      </a:rPr>
                      <m:t> </m:t>
                    </m:r>
                  </m:oMath>
                </a14:m>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a:t>
                </a:r>
                <a:endParaRPr lang="en-US" dirty="0"/>
              </a:p>
            </p:txBody>
          </p:sp>
        </mc:Choice>
        <mc:Fallback xmlns="">
          <p:sp>
            <p:nvSpPr>
              <p:cNvPr id="16" name="TextBox 15">
                <a:extLst>
                  <a:ext uri="{FF2B5EF4-FFF2-40B4-BE49-F238E27FC236}">
                    <a16:creationId xmlns:a16="http://schemas.microsoft.com/office/drawing/2014/main" id="{5E9D955B-17A6-EA57-3DBF-A02C9BF28C7D}"/>
                  </a:ext>
                </a:extLst>
              </p:cNvPr>
              <p:cNvSpPr txBox="1">
                <a:spLocks noRot="1" noChangeAspect="1" noMove="1" noResize="1" noEditPoints="1" noAdjustHandles="1" noChangeArrowheads="1" noChangeShapeType="1" noTextEdit="1"/>
              </p:cNvSpPr>
              <p:nvPr/>
            </p:nvSpPr>
            <p:spPr>
              <a:xfrm>
                <a:off x="375687" y="7099767"/>
                <a:ext cx="4953000" cy="584775"/>
              </a:xfrm>
              <a:prstGeom prst="rect">
                <a:avLst/>
              </a:prstGeom>
              <a:blipFill>
                <a:blip r:embed="rId3"/>
                <a:stretch>
                  <a:fillRect l="-3069" t="-14894" r="-1535" b="-27660"/>
                </a:stretch>
              </a:blipFill>
            </p:spPr>
            <p:txBody>
              <a:bodyPr/>
              <a:lstStyle/>
              <a:p>
                <a:r>
                  <a:rPr lang="en-US">
                    <a:noFill/>
                  </a:rPr>
                  <a:t> </a:t>
                </a:r>
              </a:p>
            </p:txBody>
          </p:sp>
        </mc:Fallback>
      </mc:AlternateContent>
    </p:spTree>
    <p:extLst>
      <p:ext uri="{BB962C8B-B14F-4D97-AF65-F5344CB8AC3E}">
        <p14:creationId xmlns:p14="http://schemas.microsoft.com/office/powerpoint/2010/main" val="1961587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p:txBody>
          <a:bodyPr/>
          <a:lstStyle/>
          <a:p>
            <a:r>
              <a:rPr lang="en-US" altLang="zh-CN" dirty="0"/>
              <a:t>Explaining</a:t>
            </a:r>
            <a:r>
              <a:rPr lang="zh-CN" altLang="en-US" dirty="0"/>
              <a:t> </a:t>
            </a:r>
            <a:r>
              <a:rPr lang="en-US" altLang="zh-CN" dirty="0"/>
              <a:t>counterfactual</a:t>
            </a:r>
            <a:r>
              <a:rPr lang="zh-CN" altLang="en-US" dirty="0"/>
              <a:t> </a:t>
            </a:r>
            <a:r>
              <a:rPr lang="en-US" altLang="zh-CN" dirty="0"/>
              <a:t>statements</a:t>
            </a:r>
            <a:endParaRPr lang="en-US" dirty="0"/>
          </a:p>
        </p:txBody>
      </p:sp>
      <p:sp>
        <p:nvSpPr>
          <p:cNvPr id="12" name="Content Placeholder 11"/>
          <p:cNvSpPr>
            <a:spLocks noGrp="1"/>
          </p:cNvSpPr>
          <p:nvPr>
            <p:ph idx="1"/>
          </p:nvPr>
        </p:nvSpPr>
        <p:spPr>
          <a:xfrm>
            <a:off x="668957" y="2021375"/>
            <a:ext cx="7249825" cy="5889564"/>
          </a:xfrm>
        </p:spPr>
        <p:txBody>
          <a:bodyPr/>
          <a:lstStyle/>
          <a:p>
            <a:r>
              <a:rPr lang="en-US" altLang="zh-CN" dirty="0">
                <a:solidFill>
                  <a:schemeClr val="accent6">
                    <a:lumMod val="75000"/>
                  </a:schemeClr>
                </a:solidFill>
              </a:rPr>
              <a:t>Input:</a:t>
            </a:r>
            <a:endParaRPr lang="en-US" dirty="0">
              <a:solidFill>
                <a:schemeClr val="accent6">
                  <a:lumMod val="75000"/>
                </a:schemeClr>
              </a:solidFill>
            </a:endParaRPr>
          </a:p>
          <a:p>
            <a:r>
              <a:rPr lang="en-US" altLang="zh-CN" i="1" dirty="0">
                <a:latin typeface="Georgia" panose="02040502050405020303" pitchFamily="18" charset="0"/>
              </a:rPr>
              <a:t>Piano</a:t>
            </a:r>
            <a:r>
              <a:rPr lang="zh-CN" altLang="en-US" i="1" dirty="0">
                <a:latin typeface="Georgia" panose="02040502050405020303" pitchFamily="18" charset="0"/>
              </a:rPr>
              <a:t> </a:t>
            </a:r>
            <a:r>
              <a:rPr lang="en-US" altLang="zh-CN" i="1" dirty="0">
                <a:latin typeface="Georgia" panose="02040502050405020303" pitchFamily="18" charset="0"/>
              </a:rPr>
              <a:t>is</a:t>
            </a:r>
            <a:r>
              <a:rPr lang="zh-CN" altLang="en-US" i="1" dirty="0">
                <a:latin typeface="Georgia" panose="02040502050405020303" pitchFamily="18" charset="0"/>
              </a:rPr>
              <a:t> </a:t>
            </a:r>
            <a:r>
              <a:rPr lang="en-US" altLang="zh-CN" i="1" dirty="0">
                <a:latin typeface="Georgia" panose="02040502050405020303" pitchFamily="18" charset="0"/>
              </a:rPr>
              <a:t>a</a:t>
            </a:r>
            <a:r>
              <a:rPr lang="zh-CN" altLang="en-US" i="1" dirty="0">
                <a:latin typeface="Georgia" panose="02040502050405020303" pitchFamily="18" charset="0"/>
              </a:rPr>
              <a:t> </a:t>
            </a:r>
            <a:r>
              <a:rPr lang="en-US" altLang="zh-CN" i="1" dirty="0">
                <a:latin typeface="Georgia" panose="02040502050405020303" pitchFamily="18" charset="0"/>
              </a:rPr>
              <a:t>kind</a:t>
            </a:r>
            <a:r>
              <a:rPr lang="zh-CN" altLang="en-US" i="1" dirty="0">
                <a:latin typeface="Georgia" panose="02040502050405020303" pitchFamily="18" charset="0"/>
              </a:rPr>
              <a:t> </a:t>
            </a:r>
            <a:r>
              <a:rPr lang="en-US" altLang="zh-CN" i="1" dirty="0">
                <a:latin typeface="Georgia" panose="02040502050405020303" pitchFamily="18" charset="0"/>
              </a:rPr>
              <a:t>of</a:t>
            </a:r>
            <a:r>
              <a:rPr lang="zh-CN" altLang="en-US" i="1" dirty="0">
                <a:latin typeface="Georgia" panose="02040502050405020303" pitchFamily="18" charset="0"/>
              </a:rPr>
              <a:t> </a:t>
            </a:r>
            <a:r>
              <a:rPr lang="en-US" altLang="zh-CN" i="1" dirty="0">
                <a:latin typeface="Georgia" panose="02040502050405020303" pitchFamily="18" charset="0"/>
              </a:rPr>
              <a:t>sport.</a:t>
            </a:r>
            <a:r>
              <a:rPr lang="zh-CN" altLang="en-US" i="1" dirty="0">
                <a:latin typeface="Georgia" panose="02040502050405020303" pitchFamily="18" charset="0"/>
              </a:rPr>
              <a:t> </a:t>
            </a:r>
            <a:r>
              <a:rPr lang="en-US" altLang="zh-CN" i="1" dirty="0">
                <a:latin typeface="Georgia" panose="02040502050405020303" pitchFamily="18" charset="0"/>
              </a:rPr>
              <a:t>This</a:t>
            </a:r>
            <a:r>
              <a:rPr lang="zh-CN" altLang="en-US" i="1" dirty="0">
                <a:latin typeface="Georgia" panose="02040502050405020303" pitchFamily="18" charset="0"/>
              </a:rPr>
              <a:t> </a:t>
            </a:r>
            <a:r>
              <a:rPr lang="en-US" altLang="zh-CN" i="1" dirty="0">
                <a:latin typeface="Georgia" panose="02040502050405020303" pitchFamily="18" charset="0"/>
              </a:rPr>
              <a:t>is</a:t>
            </a:r>
            <a:r>
              <a:rPr lang="zh-CN" altLang="en-US" i="1" dirty="0">
                <a:latin typeface="Georgia" panose="02040502050405020303" pitchFamily="18" charset="0"/>
              </a:rPr>
              <a:t> </a:t>
            </a:r>
            <a:r>
              <a:rPr lang="en-US" altLang="zh-CN" i="1" dirty="0">
                <a:latin typeface="Georgia" panose="02040502050405020303" pitchFamily="18" charset="0"/>
              </a:rPr>
              <a:t>False</a:t>
            </a:r>
            <a:r>
              <a:rPr lang="zh-CN" altLang="en-US" i="1" dirty="0">
                <a:latin typeface="Georgia" panose="02040502050405020303" pitchFamily="18" charset="0"/>
              </a:rPr>
              <a:t> </a:t>
            </a:r>
            <a:r>
              <a:rPr lang="en-US" altLang="zh-CN" i="1" dirty="0">
                <a:latin typeface="Georgia" panose="02040502050405020303" pitchFamily="18" charset="0"/>
              </a:rPr>
              <a:t>because</a:t>
            </a:r>
            <a:r>
              <a:rPr lang="zh-CN" altLang="en-US" i="1" dirty="0">
                <a:latin typeface="Georgia" panose="02040502050405020303" pitchFamily="18" charset="0"/>
              </a:rPr>
              <a:t> </a:t>
            </a:r>
            <a:r>
              <a:rPr lang="en-US" altLang="zh-CN" i="1" dirty="0">
                <a:latin typeface="Georgia" panose="02040502050405020303" pitchFamily="18" charset="0"/>
              </a:rPr>
              <a:t>___________________</a:t>
            </a:r>
            <a:endParaRPr lang="en-US" i="1" dirty="0">
              <a:latin typeface="Georgia" panose="02040502050405020303" pitchFamily="18" charset="0"/>
            </a:endParaRPr>
          </a:p>
          <a:p>
            <a:r>
              <a:rPr lang="en-US" altLang="zh-CN" dirty="0">
                <a:solidFill>
                  <a:schemeClr val="accent6">
                    <a:lumMod val="75000"/>
                  </a:schemeClr>
                </a:solidFill>
              </a:rPr>
              <a:t>Annotators</a:t>
            </a:r>
            <a:r>
              <a:rPr lang="zh-CN" altLang="en-US" dirty="0">
                <a:solidFill>
                  <a:schemeClr val="accent6">
                    <a:lumMod val="75000"/>
                  </a:schemeClr>
                </a:solidFill>
              </a:rPr>
              <a:t> </a:t>
            </a:r>
            <a:r>
              <a:rPr lang="en-US" altLang="zh-CN" dirty="0">
                <a:solidFill>
                  <a:schemeClr val="accent6">
                    <a:lumMod val="75000"/>
                  </a:schemeClr>
                </a:solidFill>
              </a:rPr>
              <a:t>1</a:t>
            </a:r>
            <a:r>
              <a:rPr lang="zh-CN" altLang="en-US" dirty="0">
                <a:solidFill>
                  <a:schemeClr val="accent6">
                    <a:lumMod val="75000"/>
                  </a:schemeClr>
                </a:solidFill>
              </a:rPr>
              <a:t> </a:t>
            </a:r>
            <a:r>
              <a:rPr lang="en-US" altLang="zh-CN" dirty="0">
                <a:solidFill>
                  <a:schemeClr val="accent6">
                    <a:lumMod val="75000"/>
                  </a:schemeClr>
                </a:solidFill>
              </a:rPr>
              <a:t>and</a:t>
            </a:r>
            <a:r>
              <a:rPr lang="zh-CN" altLang="en-US" dirty="0">
                <a:solidFill>
                  <a:schemeClr val="accent6">
                    <a:lumMod val="75000"/>
                  </a:schemeClr>
                </a:solidFill>
              </a:rPr>
              <a:t> </a:t>
            </a:r>
            <a:r>
              <a:rPr lang="en-US" altLang="zh-CN" dirty="0">
                <a:solidFill>
                  <a:schemeClr val="accent6">
                    <a:lumMod val="75000"/>
                  </a:schemeClr>
                </a:solidFill>
              </a:rPr>
              <a:t>4:</a:t>
            </a:r>
          </a:p>
          <a:p>
            <a:r>
              <a:rPr lang="en-US" altLang="zh-CN" i="1" dirty="0">
                <a:latin typeface="Georgia" panose="02040502050405020303" pitchFamily="18" charset="0"/>
                <a:ea typeface="KaiTi" panose="02010609060101010101" pitchFamily="49" charset="-122"/>
              </a:rPr>
              <a:t>you can produce music when pressing keys on the piano, so it is an instrument.</a:t>
            </a:r>
          </a:p>
          <a:p>
            <a:r>
              <a:rPr lang="en-US" altLang="zh-CN" dirty="0">
                <a:solidFill>
                  <a:schemeClr val="accent6">
                    <a:lumMod val="75000"/>
                  </a:schemeClr>
                </a:solidFill>
              </a:rPr>
              <a:t>Annotators</a:t>
            </a:r>
            <a:r>
              <a:rPr lang="zh-CN" altLang="en-US" dirty="0">
                <a:solidFill>
                  <a:schemeClr val="accent6">
                    <a:lumMod val="75000"/>
                  </a:schemeClr>
                </a:solidFill>
              </a:rPr>
              <a:t> </a:t>
            </a:r>
            <a:r>
              <a:rPr lang="en-US" altLang="zh-CN" dirty="0">
                <a:solidFill>
                  <a:schemeClr val="accent6">
                    <a:lumMod val="75000"/>
                  </a:schemeClr>
                </a:solidFill>
              </a:rPr>
              <a:t>3</a:t>
            </a:r>
            <a:r>
              <a:rPr lang="zh-CN" altLang="en-US" dirty="0">
                <a:solidFill>
                  <a:schemeClr val="accent6">
                    <a:lumMod val="75000"/>
                  </a:schemeClr>
                </a:solidFill>
              </a:rPr>
              <a:t> </a:t>
            </a:r>
            <a:r>
              <a:rPr lang="en-US" altLang="zh-CN" dirty="0">
                <a:solidFill>
                  <a:schemeClr val="accent6">
                    <a:lumMod val="75000"/>
                  </a:schemeClr>
                </a:solidFill>
              </a:rPr>
              <a:t>and</a:t>
            </a:r>
            <a:r>
              <a:rPr lang="zh-CN" altLang="en-US" dirty="0">
                <a:solidFill>
                  <a:schemeClr val="accent6">
                    <a:lumMod val="75000"/>
                  </a:schemeClr>
                </a:solidFill>
              </a:rPr>
              <a:t> </a:t>
            </a:r>
            <a:r>
              <a:rPr lang="en-US" altLang="zh-CN" dirty="0">
                <a:solidFill>
                  <a:schemeClr val="accent6">
                    <a:lumMod val="75000"/>
                  </a:schemeClr>
                </a:solidFill>
              </a:rPr>
              <a:t>5:</a:t>
            </a:r>
            <a:endParaRPr lang="en-US" dirty="0">
              <a:latin typeface="KaiTi" panose="02010609060101010101" pitchFamily="49" charset="-122"/>
              <a:ea typeface="KaiTi" panose="02010609060101010101" pitchFamily="49" charset="-122"/>
            </a:endParaRPr>
          </a:p>
          <a:p>
            <a:r>
              <a:rPr lang="en-US" altLang="zh-CN" i="1" dirty="0">
                <a:latin typeface="Georgia" panose="02040502050405020303" pitchFamily="18" charset="0"/>
                <a:ea typeface="KaiTi" panose="02010609060101010101" pitchFamily="49" charset="-122"/>
              </a:rPr>
              <a:t>piano is a musical instrument used in songs to produce different musical tones.</a:t>
            </a:r>
          </a:p>
          <a:p>
            <a:r>
              <a:rPr lang="en-US" altLang="zh-CN" dirty="0">
                <a:solidFill>
                  <a:schemeClr val="accent6">
                    <a:lumMod val="75000"/>
                  </a:schemeClr>
                </a:solidFill>
              </a:rPr>
              <a:t>Annotator</a:t>
            </a:r>
            <a:r>
              <a:rPr lang="zh-CN" altLang="en-US" dirty="0">
                <a:solidFill>
                  <a:schemeClr val="accent6">
                    <a:lumMod val="75000"/>
                  </a:schemeClr>
                </a:solidFill>
              </a:rPr>
              <a:t> </a:t>
            </a:r>
            <a:r>
              <a:rPr lang="en-US" altLang="zh-CN" dirty="0">
                <a:solidFill>
                  <a:schemeClr val="accent6">
                    <a:lumMod val="75000"/>
                  </a:schemeClr>
                </a:solidFill>
              </a:rPr>
              <a:t>2:</a:t>
            </a:r>
          </a:p>
          <a:p>
            <a:r>
              <a:rPr lang="en-US" altLang="zh-CN" i="1" dirty="0">
                <a:latin typeface="Georgia" panose="02040502050405020303" pitchFamily="18" charset="0"/>
                <a:ea typeface="KaiTi" panose="02010609060101010101" pitchFamily="49" charset="-122"/>
              </a:rPr>
              <a:t>piano is a kind of art form.</a:t>
            </a:r>
          </a:p>
        </p:txBody>
      </p:sp>
      <p:sp>
        <p:nvSpPr>
          <p:cNvPr id="11" name="Title 10"/>
          <p:cNvSpPr>
            <a:spLocks noGrp="1"/>
          </p:cNvSpPr>
          <p:nvPr>
            <p:ph type="title"/>
          </p:nvPr>
        </p:nvSpPr>
        <p:spPr/>
        <p:txBody>
          <a:bodyPr/>
          <a:lstStyle/>
          <a:p>
            <a:r>
              <a:rPr lang="en-US" altLang="zh-CN" sz="4000" dirty="0"/>
              <a:t>Commonsense</a:t>
            </a:r>
            <a:r>
              <a:rPr lang="zh-CN" altLang="en-US" sz="4000" dirty="0"/>
              <a:t> </a:t>
            </a:r>
            <a:r>
              <a:rPr lang="en-US" altLang="zh-CN" sz="4000" dirty="0"/>
              <a:t>Reasoning</a:t>
            </a:r>
            <a:endParaRPr lang="en-US" sz="4000" dirty="0"/>
          </a:p>
        </p:txBody>
      </p:sp>
      <p:pic>
        <p:nvPicPr>
          <p:cNvPr id="18" name="Picture Placeholder 17" descr="A black and white photo of a piano&#10;&#10;Description automatically generated with medium confidence">
            <a:extLst>
              <a:ext uri="{FF2B5EF4-FFF2-40B4-BE49-F238E27FC236}">
                <a16:creationId xmlns:a16="http://schemas.microsoft.com/office/drawing/2014/main" id="{B34EA0C2-7847-9C69-67E9-0D2E6ACC48A1}"/>
              </a:ext>
            </a:extLst>
          </p:cNvPr>
          <p:cNvPicPr>
            <a:picLocks noGrp="1" noChangeAspect="1"/>
          </p:cNvPicPr>
          <p:nvPr>
            <p:ph type="pic" sz="quarter" idx="16"/>
          </p:nvPr>
        </p:nvPicPr>
        <p:blipFill>
          <a:blip r:embed="rId3"/>
          <a:srcRect t="12609" b="12609"/>
          <a:stretch>
            <a:fillRect/>
          </a:stretch>
        </p:blipFill>
        <p:spPr/>
      </p:pic>
      <p:sp>
        <p:nvSpPr>
          <p:cNvPr id="2" name="Slide Number Placeholder 1">
            <a:extLst>
              <a:ext uri="{FF2B5EF4-FFF2-40B4-BE49-F238E27FC236}">
                <a16:creationId xmlns:a16="http://schemas.microsoft.com/office/drawing/2014/main" id="{CDBDB7CC-B943-8426-2899-EB4700883FC1}"/>
              </a:ext>
            </a:extLst>
          </p:cNvPr>
          <p:cNvSpPr>
            <a:spLocks noGrp="1"/>
          </p:cNvSpPr>
          <p:nvPr>
            <p:ph type="sldNum" sz="quarter" idx="11"/>
          </p:nvPr>
        </p:nvSpPr>
        <p:spPr/>
        <p:txBody>
          <a:bodyPr/>
          <a:lstStyle/>
          <a:p>
            <a:pPr>
              <a:defRPr/>
            </a:pPr>
            <a:fld id="{91F31FA6-B0B4-9940-9B47-E6B321700686}" type="slidenum">
              <a:rPr lang="en-US" smtClean="0"/>
              <a:pPr>
                <a:defRPr/>
              </a:pPr>
              <a:t>15</a:t>
            </a:fld>
            <a:endParaRPr lang="en-US" dirty="0"/>
          </a:p>
        </p:txBody>
      </p:sp>
    </p:spTree>
    <p:extLst>
      <p:ext uri="{BB962C8B-B14F-4D97-AF65-F5344CB8AC3E}">
        <p14:creationId xmlns:p14="http://schemas.microsoft.com/office/powerpoint/2010/main" val="1815627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D449CE-1202-4544-1DB5-5D87C57BD962}"/>
              </a:ext>
            </a:extLst>
          </p:cNvPr>
          <p:cNvSpPr>
            <a:spLocks noGrp="1"/>
          </p:cNvSpPr>
          <p:nvPr>
            <p:ph type="body" idx="12"/>
          </p:nvPr>
        </p:nvSpPr>
        <p:spPr/>
        <p:txBody>
          <a:bodyPr/>
          <a:lstStyle/>
          <a:p>
            <a:r>
              <a:rPr lang="en-US" dirty="0"/>
              <a:t>Mixture of Knowledge Graph Experts (</a:t>
            </a:r>
            <a:r>
              <a:rPr lang="en-US" dirty="0" err="1"/>
              <a:t>MoKGE</a:t>
            </a:r>
            <a:r>
              <a:rPr lang="en-US" dirty="0"/>
              <a:t>)</a:t>
            </a:r>
          </a:p>
        </p:txBody>
      </p:sp>
      <p:sp>
        <p:nvSpPr>
          <p:cNvPr id="4" name="Title 3">
            <a:extLst>
              <a:ext uri="{FF2B5EF4-FFF2-40B4-BE49-F238E27FC236}">
                <a16:creationId xmlns:a16="http://schemas.microsoft.com/office/drawing/2014/main" id="{5B05185D-7640-8C21-82F3-DC505FBD3B20}"/>
              </a:ext>
            </a:extLst>
          </p:cNvPr>
          <p:cNvSpPr>
            <a:spLocks noGrp="1"/>
          </p:cNvSpPr>
          <p:nvPr>
            <p:ph type="title"/>
          </p:nvPr>
        </p:nvSpPr>
        <p:spPr/>
        <p:txBody>
          <a:bodyPr/>
          <a:lstStyle/>
          <a:p>
            <a:r>
              <a:rPr lang="en-US" altLang="zh-CN" dirty="0"/>
              <a:t>Generating Diverse Explanations</a:t>
            </a:r>
            <a:endParaRPr lang="en-US" dirty="0"/>
          </a:p>
        </p:txBody>
      </p:sp>
      <p:sp>
        <p:nvSpPr>
          <p:cNvPr id="5" name="Slide Number Placeholder 4">
            <a:extLst>
              <a:ext uri="{FF2B5EF4-FFF2-40B4-BE49-F238E27FC236}">
                <a16:creationId xmlns:a16="http://schemas.microsoft.com/office/drawing/2014/main" id="{E9F68C60-D41F-C673-3EF3-F7830CC1C49E}"/>
              </a:ext>
            </a:extLst>
          </p:cNvPr>
          <p:cNvSpPr>
            <a:spLocks noGrp="1"/>
          </p:cNvSpPr>
          <p:nvPr>
            <p:ph type="sldNum" sz="quarter" idx="11"/>
          </p:nvPr>
        </p:nvSpPr>
        <p:spPr/>
        <p:txBody>
          <a:bodyPr/>
          <a:lstStyle/>
          <a:p>
            <a:pPr>
              <a:defRPr/>
            </a:pPr>
            <a:fld id="{91F31FA6-B0B4-9940-9B47-E6B321700686}" type="slidenum">
              <a:rPr lang="en-US" smtClean="0"/>
              <a:pPr>
                <a:defRPr/>
              </a:pPr>
              <a:t>16</a:t>
            </a:fld>
            <a:endParaRPr lang="en-US"/>
          </a:p>
        </p:txBody>
      </p:sp>
      <p:pic>
        <p:nvPicPr>
          <p:cNvPr id="6" name="Content Placeholder 5">
            <a:extLst>
              <a:ext uri="{FF2B5EF4-FFF2-40B4-BE49-F238E27FC236}">
                <a16:creationId xmlns:a16="http://schemas.microsoft.com/office/drawing/2014/main" id="{D4839B68-C000-572D-1C73-B1D889449FF8}"/>
              </a:ext>
            </a:extLst>
          </p:cNvPr>
          <p:cNvPicPr>
            <a:picLocks noGrp="1" noChangeAspect="1"/>
          </p:cNvPicPr>
          <p:nvPr>
            <p:ph idx="1"/>
          </p:nvPr>
        </p:nvPicPr>
        <p:blipFill rotWithShape="1">
          <a:blip r:embed="rId2"/>
          <a:srcRect b="2669"/>
          <a:stretch/>
        </p:blipFill>
        <p:spPr>
          <a:xfrm>
            <a:off x="812800" y="2298774"/>
            <a:ext cx="14630400" cy="6074989"/>
          </a:xfrm>
          <a:prstGeom prst="rect">
            <a:avLst/>
          </a:prstGeom>
        </p:spPr>
      </p:pic>
      <p:sp>
        <p:nvSpPr>
          <p:cNvPr id="7" name="Content Placeholder 7">
            <a:extLst>
              <a:ext uri="{FF2B5EF4-FFF2-40B4-BE49-F238E27FC236}">
                <a16:creationId xmlns:a16="http://schemas.microsoft.com/office/drawing/2014/main" id="{0CDA8705-A143-A0E8-4739-668B6BAB6BB7}"/>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000" dirty="0"/>
              <a:t>Yu et al. </a:t>
            </a:r>
            <a:r>
              <a:rPr lang="en-US" sz="2000" dirty="0">
                <a:highlight>
                  <a:srgbClr val="FFFF00"/>
                </a:highlight>
              </a:rPr>
              <a:t>Diversifying Content Generation for Commonsense Reasoning</a:t>
            </a:r>
            <a:r>
              <a:rPr lang="en-US" sz="2000" dirty="0"/>
              <a:t> with Mixture of Knowledge Graph Experts (ACL’22)</a:t>
            </a:r>
          </a:p>
        </p:txBody>
      </p:sp>
    </p:spTree>
    <p:extLst>
      <p:ext uri="{BB962C8B-B14F-4D97-AF65-F5344CB8AC3E}">
        <p14:creationId xmlns:p14="http://schemas.microsoft.com/office/powerpoint/2010/main" val="3642039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1260E7F-1709-C3C8-7DC7-5A313CA61523}"/>
              </a:ext>
            </a:extLst>
          </p:cNvPr>
          <p:cNvSpPr>
            <a:spLocks noGrp="1"/>
          </p:cNvSpPr>
          <p:nvPr>
            <p:ph idx="1"/>
          </p:nvPr>
        </p:nvSpPr>
        <p:spPr/>
        <p:txBody>
          <a:bodyPr/>
          <a:lstStyle/>
          <a:p>
            <a:pPr marL="457200" indent="-457200">
              <a:buFont typeface="Arial" panose="020B0604020202020204" pitchFamily="34" charset="0"/>
              <a:buChar char="•"/>
            </a:pPr>
            <a:r>
              <a:rPr lang="en-US" altLang="zh-CN" dirty="0"/>
              <a:t>Scaling Law enables in-context learning that</a:t>
            </a:r>
            <a:r>
              <a:rPr lang="zh-CN" altLang="en-US" dirty="0"/>
              <a:t> </a:t>
            </a:r>
            <a:r>
              <a:rPr lang="en-US" altLang="zh-CN" b="1" dirty="0"/>
              <a:t>instructs</a:t>
            </a:r>
            <a:r>
              <a:rPr lang="zh-CN" altLang="en-US" b="1" dirty="0"/>
              <a:t> </a:t>
            </a:r>
            <a:r>
              <a:rPr lang="en-US" altLang="zh-CN" dirty="0"/>
              <a:t>(not</a:t>
            </a:r>
            <a:r>
              <a:rPr lang="zh-CN" altLang="en-US" dirty="0"/>
              <a:t> </a:t>
            </a:r>
            <a:r>
              <a:rPr lang="en-US" altLang="zh-CN" dirty="0"/>
              <a:t>trains) LLMs</a:t>
            </a:r>
            <a:r>
              <a:rPr lang="zh-CN" altLang="en-US" dirty="0"/>
              <a:t> </a:t>
            </a:r>
            <a:r>
              <a:rPr lang="en-US" altLang="zh-CN" dirty="0"/>
              <a:t>to</a:t>
            </a:r>
            <a:r>
              <a:rPr lang="zh-CN" altLang="en-US" dirty="0"/>
              <a:t> </a:t>
            </a:r>
            <a:r>
              <a:rPr lang="en-US" altLang="zh-CN" dirty="0"/>
              <a:t>reason.</a:t>
            </a:r>
          </a:p>
          <a:p>
            <a:pPr marL="457200" indent="-457200">
              <a:buFont typeface="Arial" panose="020B0604020202020204" pitchFamily="34" charset="0"/>
              <a:buChar char="•"/>
            </a:pPr>
            <a:r>
              <a:rPr lang="en-US" altLang="zh-CN" dirty="0"/>
              <a:t>Prompting:</a:t>
            </a:r>
            <a:r>
              <a:rPr lang="zh-CN" altLang="en-US" dirty="0"/>
              <a:t> </a:t>
            </a:r>
            <a:r>
              <a:rPr lang="en-US" altLang="zh-CN" dirty="0"/>
              <a:t>Implementing</a:t>
            </a:r>
            <a:r>
              <a:rPr lang="zh-CN" altLang="en-US" dirty="0"/>
              <a:t> </a:t>
            </a:r>
            <a:r>
              <a:rPr lang="en-US" altLang="zh-CN" dirty="0">
                <a:highlight>
                  <a:srgbClr val="FFFF00"/>
                </a:highlight>
              </a:rPr>
              <a:t>examination</a:t>
            </a:r>
            <a:r>
              <a:rPr lang="zh-CN" altLang="en-US" dirty="0">
                <a:highlight>
                  <a:srgbClr val="FFFF00"/>
                </a:highlight>
              </a:rPr>
              <a:t> </a:t>
            </a:r>
            <a:r>
              <a:rPr lang="en-US" altLang="zh-CN" dirty="0">
                <a:highlight>
                  <a:srgbClr val="FFFF00"/>
                </a:highlight>
              </a:rPr>
              <a:t>skills</a:t>
            </a:r>
            <a:r>
              <a:rPr lang="zh-CN" altLang="en-US" dirty="0"/>
              <a:t> </a:t>
            </a:r>
            <a:r>
              <a:rPr lang="en-US" altLang="zh-CN" dirty="0"/>
              <a:t>in</a:t>
            </a:r>
            <a:r>
              <a:rPr lang="zh-CN" altLang="en-US" dirty="0"/>
              <a:t> </a:t>
            </a:r>
            <a:r>
              <a:rPr lang="en-US" altLang="zh-CN" dirty="0"/>
              <a:t>prompting</a:t>
            </a:r>
            <a:r>
              <a:rPr lang="zh-CN" altLang="en-US" dirty="0"/>
              <a:t> </a:t>
            </a:r>
            <a:r>
              <a:rPr lang="en-US" altLang="zh-CN" dirty="0"/>
              <a:t>for</a:t>
            </a:r>
            <a:r>
              <a:rPr lang="zh-CN" altLang="en-US" dirty="0"/>
              <a:t> </a:t>
            </a:r>
            <a:r>
              <a:rPr lang="en-US" altLang="zh-CN" dirty="0"/>
              <a:t>math</a:t>
            </a:r>
            <a:r>
              <a:rPr lang="zh-CN" altLang="en-US" dirty="0"/>
              <a:t> </a:t>
            </a:r>
            <a:r>
              <a:rPr lang="en-US" altLang="zh-CN" dirty="0"/>
              <a:t>reasoning</a:t>
            </a:r>
          </a:p>
          <a:p>
            <a:pPr marL="457200" indent="-457200">
              <a:buFont typeface="Arial" panose="020B0604020202020204" pitchFamily="34" charset="0"/>
              <a:buChar char="•"/>
            </a:pPr>
            <a:r>
              <a:rPr lang="en-US" altLang="zh-CN" dirty="0"/>
              <a:t>Retrieval-augmented</a:t>
            </a:r>
            <a:r>
              <a:rPr lang="zh-CN" altLang="en-US" dirty="0"/>
              <a:t> </a:t>
            </a:r>
            <a:r>
              <a:rPr lang="en-US" altLang="zh-CN" dirty="0"/>
              <a:t>generation:</a:t>
            </a:r>
            <a:r>
              <a:rPr lang="zh-CN" altLang="en-US" dirty="0"/>
              <a:t> </a:t>
            </a:r>
            <a:r>
              <a:rPr lang="en-US" altLang="zh-CN" dirty="0"/>
              <a:t>Creating</a:t>
            </a:r>
            <a:r>
              <a:rPr lang="zh-CN" altLang="en-US" dirty="0"/>
              <a:t> </a:t>
            </a:r>
            <a:r>
              <a:rPr lang="en-US" altLang="zh-CN" dirty="0"/>
              <a:t>an</a:t>
            </a:r>
            <a:r>
              <a:rPr lang="zh-CN" altLang="en-US" dirty="0"/>
              <a:t> </a:t>
            </a:r>
            <a:r>
              <a:rPr lang="en-US" altLang="zh-CN" dirty="0">
                <a:highlight>
                  <a:srgbClr val="FFFF00"/>
                </a:highlight>
              </a:rPr>
              <a:t>open-book</a:t>
            </a:r>
            <a:r>
              <a:rPr lang="zh-CN" altLang="en-US" dirty="0"/>
              <a:t> </a:t>
            </a:r>
            <a:r>
              <a:rPr lang="en-US" altLang="zh-CN" dirty="0"/>
              <a:t>environment.</a:t>
            </a:r>
          </a:p>
          <a:p>
            <a:pPr marL="457200" indent="-457200">
              <a:buFont typeface="Arial" panose="020B0604020202020204" pitchFamily="34" charset="0"/>
              <a:buChar char="•"/>
            </a:pPr>
            <a:r>
              <a:rPr lang="en-US" altLang="zh-CN" dirty="0"/>
              <a:t>Many</a:t>
            </a:r>
            <a:r>
              <a:rPr lang="zh-CN" altLang="en-US" dirty="0"/>
              <a:t> </a:t>
            </a:r>
            <a:r>
              <a:rPr lang="en-US" altLang="zh-CN" dirty="0"/>
              <a:t>others:</a:t>
            </a:r>
            <a:r>
              <a:rPr lang="zh-CN" altLang="en-US" dirty="0"/>
              <a:t> </a:t>
            </a:r>
            <a:r>
              <a:rPr lang="en-US" altLang="zh-CN" dirty="0"/>
              <a:t>Leveraging</a:t>
            </a:r>
            <a:r>
              <a:rPr lang="zh-CN" altLang="en-US" dirty="0"/>
              <a:t> </a:t>
            </a:r>
            <a:r>
              <a:rPr lang="en-US" altLang="zh-CN" dirty="0"/>
              <a:t>pivot</a:t>
            </a:r>
            <a:r>
              <a:rPr lang="zh-CN" altLang="en-US" dirty="0"/>
              <a:t> </a:t>
            </a:r>
            <a:r>
              <a:rPr lang="en-US" altLang="zh-CN" dirty="0"/>
              <a:t>language,</a:t>
            </a:r>
            <a:r>
              <a:rPr lang="zh-CN" altLang="en-US" dirty="0"/>
              <a:t> </a:t>
            </a:r>
            <a:r>
              <a:rPr lang="en-US" altLang="zh-CN" dirty="0"/>
              <a:t>Outlining</a:t>
            </a:r>
            <a:r>
              <a:rPr lang="zh-CN" altLang="en-US" dirty="0"/>
              <a:t> </a:t>
            </a:r>
            <a:r>
              <a:rPr lang="en-US" altLang="zh-CN" dirty="0"/>
              <a:t>for</a:t>
            </a:r>
            <a:r>
              <a:rPr lang="zh-CN" altLang="en-US" dirty="0"/>
              <a:t> </a:t>
            </a:r>
            <a:r>
              <a:rPr lang="en-US" altLang="zh-CN" dirty="0"/>
              <a:t>diverse</a:t>
            </a:r>
            <a:r>
              <a:rPr lang="zh-CN" altLang="en-US" dirty="0"/>
              <a:t> </a:t>
            </a:r>
            <a:r>
              <a:rPr lang="en-US" altLang="zh-CN" dirty="0"/>
              <a:t>solutions,</a:t>
            </a:r>
            <a:r>
              <a:rPr lang="zh-CN" altLang="en-US" dirty="0"/>
              <a:t> </a:t>
            </a:r>
            <a:r>
              <a:rPr lang="en-US" altLang="zh-CN" dirty="0"/>
              <a:t>etc.</a:t>
            </a:r>
          </a:p>
        </p:txBody>
      </p:sp>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dirty="0"/>
              <a:t>Take Away</a:t>
            </a:r>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2476036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2982754" y="5182371"/>
            <a:ext cx="10492090" cy="932119"/>
          </a:xfrm>
        </p:spPr>
        <p:txBody>
          <a:bodyPr/>
          <a:lstStyle/>
          <a:p>
            <a:pPr lvl="0" algn="l"/>
            <a:r>
              <a:rPr lang="en-US" altLang="zh-CN" sz="3200" dirty="0">
                <a:solidFill>
                  <a:schemeClr val="bg1"/>
                </a:solidFill>
                <a:hlinkClick r:id="rId2">
                  <a:extLst>
                    <a:ext uri="{A12FA001-AC4F-418D-AE19-62706E023703}">
                      <ahyp:hlinkClr xmlns:ahyp="http://schemas.microsoft.com/office/drawing/2018/hyperlinkcolor" val="tx"/>
                    </a:ext>
                  </a:extLst>
                </a:hlinkClick>
              </a:rPr>
              <a:t>http://www.meng-jiang.com/lab.html</a:t>
            </a:r>
            <a:endParaRPr lang="en-US" altLang="zh-CN" sz="3200" dirty="0">
              <a:solidFill>
                <a:schemeClr val="bg1"/>
              </a:solidFill>
            </a:endParaRPr>
          </a:p>
          <a:p>
            <a:pPr lvl="0" algn="l"/>
            <a:r>
              <a:rPr lang="en-US" altLang="zh-CN" sz="3200" dirty="0">
                <a:solidFill>
                  <a:schemeClr val="bg1"/>
                </a:solidFill>
                <a:hlinkClick r:id="rId3">
                  <a:extLst>
                    <a:ext uri="{A12FA001-AC4F-418D-AE19-62706E023703}">
                      <ahyp:hlinkClr xmlns:ahyp="http://schemas.microsoft.com/office/drawing/2018/hyperlinkcolor" val="tx"/>
                    </a:ext>
                  </a:extLst>
                </a:hlinkClick>
              </a:rPr>
              <a:t>https://github.com/DM2-N</a:t>
            </a:r>
            <a:r>
              <a:rPr lang="en-US" altLang="zh-CN" sz="3200" dirty="0">
                <a:solidFill>
                  <a:schemeClr val="bg1"/>
                </a:solidFill>
              </a:rPr>
              <a:t>D</a:t>
            </a:r>
          </a:p>
          <a:p>
            <a:pPr lvl="0" algn="l"/>
            <a:r>
              <a:rPr lang="en-US" altLang="zh-CN" sz="3200" dirty="0">
                <a:solidFill>
                  <a:schemeClr val="bg1"/>
                </a:solidFill>
                <a:hlinkClick r:id="rId4">
                  <a:extLst>
                    <a:ext uri="{A12FA001-AC4F-418D-AE19-62706E023703}">
                      <ahyp:hlinkClr xmlns:ahyp="http://schemas.microsoft.com/office/drawing/2018/hyperlinkcolor" val="tx"/>
                    </a:ext>
                  </a:extLst>
                </a:hlinkClick>
              </a:rPr>
              <a:t>mjiang2@nd.edu</a:t>
            </a:r>
            <a:endParaRPr lang="en-US" altLang="zh-CN" sz="3200" dirty="0">
              <a:solidFill>
                <a:schemeClr val="bg1"/>
              </a:solidFill>
            </a:endParaRPr>
          </a:p>
          <a:p>
            <a:pPr lvl="0" algn="l"/>
            <a:endParaRPr lang="en-US" sz="3200" dirty="0">
              <a:solidFill>
                <a:schemeClr val="bg1"/>
              </a:solidFill>
            </a:endParaRPr>
          </a:p>
        </p:txBody>
      </p:sp>
      <p:sp>
        <p:nvSpPr>
          <p:cNvPr id="6" name="Title 5"/>
          <p:cNvSpPr>
            <a:spLocks noGrp="1"/>
          </p:cNvSpPr>
          <p:nvPr>
            <p:ph type="ctrTitle"/>
          </p:nvPr>
        </p:nvSpPr>
        <p:spPr/>
        <p:txBody>
          <a:bodyPr/>
          <a:lstStyle/>
          <a:p>
            <a:r>
              <a:rPr lang="en-US" altLang="zh-CN" dirty="0"/>
              <a:t>Welcome to visit our lab!</a:t>
            </a:r>
            <a:endParaRPr lang="en-US" dirty="0"/>
          </a:p>
        </p:txBody>
      </p:sp>
      <p:pic>
        <p:nvPicPr>
          <p:cNvPr id="4102" name="Picture 6">
            <a:extLst>
              <a:ext uri="{FF2B5EF4-FFF2-40B4-BE49-F238E27FC236}">
                <a16:creationId xmlns:a16="http://schemas.microsoft.com/office/drawing/2014/main" id="{7BFF7D18-D9D2-036A-6F88-C1FEA711852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756" y="7355294"/>
            <a:ext cx="4677478" cy="13714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3">
            <a:extLst>
              <a:ext uri="{FF2B5EF4-FFF2-40B4-BE49-F238E27FC236}">
                <a16:creationId xmlns:a16="http://schemas.microsoft.com/office/drawing/2014/main" id="{4589BDF7-A09D-6A61-9C8D-CFDB45BAF190}"/>
              </a:ext>
            </a:extLst>
          </p:cNvPr>
          <p:cNvSpPr txBox="1">
            <a:spLocks/>
          </p:cNvSpPr>
          <p:nvPr/>
        </p:nvSpPr>
        <p:spPr>
          <a:xfrm>
            <a:off x="15115705" y="8616409"/>
            <a:ext cx="848129" cy="365760"/>
          </a:xfrm>
          <a:prstGeom prst="rect">
            <a:avLst/>
          </a:prstGeom>
        </p:spPr>
        <p:txBody>
          <a:bodyPr/>
          <a:ls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a:lstStyle>
          <a:p>
            <a:pPr>
              <a:defRPr/>
            </a:pPr>
            <a:fld id="{91F31FA6-B0B4-9940-9B47-E6B321700686}" type="slidenum">
              <a:rPr lang="en-US" smtClean="0"/>
              <a:pPr>
                <a:defRPr/>
              </a:pPr>
              <a:t>18</a:t>
            </a:fld>
            <a:endParaRPr lang="en-US" dirty="0"/>
          </a:p>
        </p:txBody>
      </p:sp>
    </p:spTree>
    <p:extLst>
      <p:ext uri="{BB962C8B-B14F-4D97-AF65-F5344CB8AC3E}">
        <p14:creationId xmlns:p14="http://schemas.microsoft.com/office/powerpoint/2010/main" val="303770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48C801C-CBDD-1FBC-F9DF-799F8C7BF4E6}"/>
              </a:ext>
            </a:extLst>
          </p:cNvPr>
          <p:cNvSpPr>
            <a:spLocks noGrp="1"/>
          </p:cNvSpPr>
          <p:nvPr>
            <p:ph type="body" idx="12"/>
          </p:nvPr>
        </p:nvSpPr>
        <p:spPr/>
        <p:txBody>
          <a:bodyPr/>
          <a:lstStyle/>
          <a:p>
            <a:r>
              <a:rPr lang="en-US" dirty="0"/>
              <a:t>Can we build machines (i.e., language models) to do these tasks?</a:t>
            </a:r>
          </a:p>
        </p:txBody>
      </p:sp>
      <p:sp>
        <p:nvSpPr>
          <p:cNvPr id="8" name="Content Placeholder 7">
            <a:extLst>
              <a:ext uri="{FF2B5EF4-FFF2-40B4-BE49-F238E27FC236}">
                <a16:creationId xmlns:a16="http://schemas.microsoft.com/office/drawing/2014/main" id="{91260E7F-1709-C3C8-7DC7-5A313CA61523}"/>
              </a:ext>
            </a:extLst>
          </p:cNvPr>
          <p:cNvSpPr>
            <a:spLocks noGrp="1"/>
          </p:cNvSpPr>
          <p:nvPr>
            <p:ph idx="1"/>
          </p:nvPr>
        </p:nvSpPr>
        <p:spPr>
          <a:xfrm>
            <a:off x="668957" y="2173762"/>
            <a:ext cx="11523043" cy="5504516"/>
          </a:xfrm>
        </p:spPr>
        <p:txBody>
          <a:bodyPr/>
          <a:lstStyle/>
          <a:p>
            <a:pPr marL="457200" indent="-457200">
              <a:buFont typeface="Arial" panose="020B0604020202020204" pitchFamily="34" charset="0"/>
              <a:buChar char="•"/>
            </a:pPr>
            <a:r>
              <a:rPr lang="en-US" sz="2800" b="1" dirty="0"/>
              <a:t>Math Reasoning</a:t>
            </a:r>
          </a:p>
          <a:p>
            <a:pPr marL="757189" lvl="1" indent="-457200">
              <a:buFont typeface="Arial" panose="020B0604020202020204" pitchFamily="34" charset="0"/>
              <a:buChar char="•"/>
            </a:pPr>
            <a:r>
              <a:rPr lang="en-US" sz="2400" dirty="0"/>
              <a:t>Input: Roger has 5 tennis balls. He buys 2 more cans of tennis balls. Each can has 3 tennis balls. How many tennis balls does he have now?</a:t>
            </a:r>
          </a:p>
          <a:p>
            <a:pPr marL="757189" lvl="1" indent="-457200">
              <a:buFont typeface="Arial" panose="020B0604020202020204" pitchFamily="34" charset="0"/>
              <a:buChar char="•"/>
            </a:pPr>
            <a:r>
              <a:rPr lang="en-US" sz="2400" dirty="0"/>
              <a:t>Output: The answer is 11.</a:t>
            </a:r>
          </a:p>
          <a:p>
            <a:pPr marL="757189" lvl="1" indent="-457200">
              <a:buFont typeface="Arial" panose="020B0604020202020204" pitchFamily="34" charset="0"/>
              <a:buChar char="•"/>
            </a:pPr>
            <a:r>
              <a:rPr lang="en-US" altLang="zh-CN" sz="2400" dirty="0">
                <a:highlight>
                  <a:srgbClr val="FFFF00"/>
                </a:highlight>
              </a:rPr>
              <a:t>37K</a:t>
            </a:r>
            <a:r>
              <a:rPr lang="zh-CN" altLang="en-US" sz="2400" dirty="0">
                <a:highlight>
                  <a:srgbClr val="FFFF00"/>
                </a:highlight>
              </a:rPr>
              <a:t> </a:t>
            </a:r>
            <a:r>
              <a:rPr lang="en-US" altLang="zh-CN" sz="2400" dirty="0">
                <a:highlight>
                  <a:srgbClr val="FFFF00"/>
                </a:highlight>
              </a:rPr>
              <a:t>examples</a:t>
            </a:r>
            <a:r>
              <a:rPr lang="en-US" altLang="zh-CN" sz="2400" dirty="0"/>
              <a:t>:</a:t>
            </a:r>
            <a:r>
              <a:rPr lang="zh-CN" altLang="en-US" sz="2400" dirty="0"/>
              <a:t> </a:t>
            </a:r>
            <a:r>
              <a:rPr lang="en-US" altLang="zh-CN" sz="2400" dirty="0">
                <a:hlinkClick r:id="rId2"/>
              </a:rPr>
              <a:t>https://math-qa.github.io/math-QA/</a:t>
            </a:r>
            <a:r>
              <a:rPr lang="zh-CN" altLang="en-US" sz="2400" dirty="0"/>
              <a:t> </a:t>
            </a:r>
            <a:r>
              <a:rPr lang="en-US" altLang="zh-CN" sz="2400" dirty="0"/>
              <a:t>and</a:t>
            </a:r>
            <a:r>
              <a:rPr lang="zh-CN" altLang="en-US" sz="2400" dirty="0"/>
              <a:t> </a:t>
            </a:r>
            <a:r>
              <a:rPr lang="en-US" altLang="zh-CN" sz="2400" dirty="0"/>
              <a:t>many</a:t>
            </a:r>
            <a:r>
              <a:rPr lang="zh-CN" altLang="en-US" sz="2400" dirty="0"/>
              <a:t> </a:t>
            </a:r>
            <a:r>
              <a:rPr lang="en-US" altLang="zh-CN" sz="2400" dirty="0"/>
              <a:t>other</a:t>
            </a:r>
            <a:r>
              <a:rPr lang="zh-CN" altLang="en-US" sz="2400" dirty="0"/>
              <a:t> </a:t>
            </a:r>
            <a:r>
              <a:rPr lang="en-US" altLang="zh-CN" sz="2400" dirty="0"/>
              <a:t>datasets</a:t>
            </a:r>
          </a:p>
          <a:p>
            <a:pPr marL="757189" lvl="1" indent="-457200">
              <a:buFont typeface="Arial" panose="020B0604020202020204" pitchFamily="34" charset="0"/>
              <a:buChar char="•"/>
            </a:pPr>
            <a:endParaRPr lang="en-US" sz="2400" i="1" dirty="0"/>
          </a:p>
        </p:txBody>
      </p:sp>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dirty="0"/>
              <a:t>Reasoning in Natural Language</a:t>
            </a:r>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1</a:t>
            </a:fld>
            <a:endParaRPr lang="en-US"/>
          </a:p>
        </p:txBody>
      </p:sp>
      <p:pic>
        <p:nvPicPr>
          <p:cNvPr id="1026" name="Picture 2">
            <a:extLst>
              <a:ext uri="{FF2B5EF4-FFF2-40B4-BE49-F238E27FC236}">
                <a16:creationId xmlns:a16="http://schemas.microsoft.com/office/drawing/2014/main" id="{343DA0AD-D298-5BFA-D9D1-18C87276D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9519" y="2088861"/>
            <a:ext cx="3284315" cy="30297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ontent Placeholder 7">
                <a:extLst>
                  <a:ext uri="{FF2B5EF4-FFF2-40B4-BE49-F238E27FC236}">
                    <a16:creationId xmlns:a16="http://schemas.microsoft.com/office/drawing/2014/main" id="{FCA5FD5F-3951-8794-FE50-B9B5D67FEC6D}"/>
                  </a:ext>
                </a:extLst>
              </p:cNvPr>
              <p:cNvSpPr txBox="1">
                <a:spLocks/>
              </p:cNvSpPr>
              <p:nvPr/>
            </p:nvSpPr>
            <p:spPr bwMode="auto">
              <a:xfrm>
                <a:off x="666651" y="4670630"/>
                <a:ext cx="14783010" cy="28067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sz="2800" b="1" dirty="0"/>
                  <a:t>Multi-discipline Reasoning</a:t>
                </a:r>
                <a:r>
                  <a:rPr lang="zh-CN" altLang="en-US" sz="2800" b="1" dirty="0"/>
                  <a:t> </a:t>
                </a:r>
                <a:r>
                  <a:rPr lang="en-US" altLang="zh-CN" sz="2800" i="1" dirty="0"/>
                  <a:t>#m</a:t>
                </a:r>
                <a:r>
                  <a:rPr lang="en-US" sz="2800" i="1" dirty="0"/>
                  <a:t>ultimodal</a:t>
                </a:r>
                <a:r>
                  <a:rPr lang="zh-CN" altLang="en-US" sz="2800" i="1" dirty="0"/>
                  <a:t> </a:t>
                </a:r>
                <a:r>
                  <a:rPr lang="en-US" altLang="zh-CN" sz="2800" i="1" dirty="0"/>
                  <a:t>#h</a:t>
                </a:r>
                <a:r>
                  <a:rPr lang="en-US" sz="2800" i="1" dirty="0"/>
                  <a:t>ard</a:t>
                </a:r>
                <a:r>
                  <a:rPr lang="zh-CN" altLang="en-US" sz="2800" i="1" dirty="0"/>
                  <a:t> </a:t>
                </a:r>
                <a:r>
                  <a:rPr lang="en-US" altLang="zh-CN" sz="2800" i="1" dirty="0"/>
                  <a:t>#Electronics</a:t>
                </a:r>
                <a:endParaRPr lang="en-US" sz="2800" i="1" dirty="0"/>
              </a:p>
              <a:p>
                <a:pPr marL="757189" lvl="1" indent="-457200">
                  <a:buFont typeface="Arial" panose="020B0604020202020204" pitchFamily="34" charset="0"/>
                  <a:buChar char="•"/>
                </a:pPr>
                <a:r>
                  <a:rPr lang="en-US" sz="2400" dirty="0"/>
                  <a:t>Input: The circuit in &lt;image&gt; consists of a general inverter connected to a load. Suppose the range of logical </a:t>
                </a:r>
                <a14:m>
                  <m:oMath xmlns:m="http://schemas.openxmlformats.org/officeDocument/2006/math">
                    <m:r>
                      <a:rPr lang="en-US" altLang="zh-CN" sz="2400" b="0" i="1" smtClean="0">
                        <a:latin typeface="Cambria Math" panose="02040503050406030204" pitchFamily="18" charset="0"/>
                      </a:rPr>
                      <m:t>1</m:t>
                    </m:r>
                  </m:oMath>
                </a14:m>
                <a:r>
                  <a:rPr lang="zh-CN" altLang="en-US" sz="2400" dirty="0"/>
                  <a:t> </a:t>
                </a:r>
                <a:r>
                  <a:rPr lang="en-US" sz="2400" dirty="0"/>
                  <a:t>is defined to be </a:t>
                </a:r>
                <a14:m>
                  <m:oMath xmlns:m="http://schemas.openxmlformats.org/officeDocument/2006/math">
                    <m:r>
                      <a:rPr lang="en-US" altLang="zh-CN" sz="2400" b="0" i="1" smtClean="0">
                        <a:latin typeface="Cambria Math" panose="02040503050406030204" pitchFamily="18" charset="0"/>
                      </a:rPr>
                      <m:t>4</m:t>
                    </m:r>
                  </m:oMath>
                </a14:m>
                <a:r>
                  <a:rPr lang="zh-CN" altLang="en-US" sz="2400" dirty="0"/>
                  <a:t> </a:t>
                </a:r>
                <a:r>
                  <a:rPr lang="en-US" sz="2400" dirty="0"/>
                  <a:t>to </a:t>
                </a:r>
                <a14:m>
                  <m:oMath xmlns:m="http://schemas.openxmlformats.org/officeDocument/2006/math">
                    <m:r>
                      <a:rPr lang="en-US" altLang="zh-CN" sz="2400" dirty="0" smtClean="0">
                        <a:latin typeface="Cambria Math" panose="02040503050406030204" pitchFamily="18" charset="0"/>
                      </a:rPr>
                      <m:t>5</m:t>
                    </m:r>
                    <m:r>
                      <m:rPr>
                        <m:sty m:val="p"/>
                      </m:rPr>
                      <a:rPr lang="en-US" altLang="zh-CN" sz="2400" b="0" i="0" dirty="0" smtClean="0">
                        <a:latin typeface="Cambria Math" panose="02040503050406030204" pitchFamily="18" charset="0"/>
                      </a:rPr>
                      <m:t>V</m:t>
                    </m:r>
                  </m:oMath>
                </a14:m>
                <a:r>
                  <a:rPr lang="en-US" sz="2400" dirty="0"/>
                  <a:t>. Determine the minimum </a:t>
                </a:r>
                <a14:m>
                  <m:oMath xmlns:m="http://schemas.openxmlformats.org/officeDocument/2006/math">
                    <m:sSub>
                      <m:sSubPr>
                        <m:ctrlPr>
                          <a:rPr lang="en-US" sz="2400" i="1" dirty="0" smtClean="0">
                            <a:latin typeface="Cambria Math" panose="02040503050406030204" pitchFamily="18" charset="0"/>
                          </a:rPr>
                        </m:ctrlPr>
                      </m:sSubPr>
                      <m:e>
                        <m:r>
                          <a:rPr lang="en-US" altLang="zh-CN" sz="2400" b="0" i="1" dirty="0" smtClean="0">
                            <a:latin typeface="Cambria Math" panose="02040503050406030204" pitchFamily="18" charset="0"/>
                          </a:rPr>
                          <m:t>𝑅</m:t>
                        </m:r>
                      </m:e>
                      <m:sub>
                        <m:r>
                          <a:rPr lang="en-US" altLang="zh-CN" sz="2400" b="0" i="1" dirty="0" smtClean="0">
                            <a:latin typeface="Cambria Math" panose="02040503050406030204" pitchFamily="18" charset="0"/>
                          </a:rPr>
                          <m:t>𝐿</m:t>
                        </m:r>
                      </m:sub>
                    </m:sSub>
                  </m:oMath>
                </a14:m>
                <a:r>
                  <a:rPr lang="zh-CN" altLang="en-US" sz="2400" dirty="0"/>
                  <a:t> </a:t>
                </a:r>
                <a:r>
                  <a:rPr lang="en-US" sz="2400" dirty="0"/>
                  <a:t>in order that the output be 1 when the input voltage </a:t>
                </a:r>
                <a14:m>
                  <m:oMath xmlns:m="http://schemas.openxmlformats.org/officeDocument/2006/math">
                    <m:sSub>
                      <m:sSubPr>
                        <m:ctrlPr>
                          <a:rPr lang="en-US" sz="2400" i="1" dirty="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1</m:t>
                        </m:r>
                      </m:sub>
                    </m:sSub>
                  </m:oMath>
                </a14:m>
                <a:r>
                  <a:rPr lang="en-US" sz="2400" dirty="0"/>
                  <a:t> is </a:t>
                </a:r>
                <a14:m>
                  <m:oMath xmlns:m="http://schemas.openxmlformats.org/officeDocument/2006/math">
                    <m:r>
                      <a:rPr lang="en-US" altLang="zh-CN" sz="2400" b="0" i="1" smtClean="0">
                        <a:latin typeface="Cambria Math" panose="02040503050406030204" pitchFamily="18" charset="0"/>
                      </a:rPr>
                      <m:t>0</m:t>
                    </m:r>
                  </m:oMath>
                </a14:m>
                <a:r>
                  <a:rPr lang="en-US" sz="2400" dirty="0"/>
                  <a:t>.</a:t>
                </a:r>
              </a:p>
              <a:p>
                <a:pPr marL="757189" lvl="1" indent="-457200">
                  <a:buFont typeface="Arial" panose="020B0604020202020204" pitchFamily="34" charset="0"/>
                  <a:buChar char="•"/>
                </a:pPr>
                <a:r>
                  <a:rPr lang="en-US" sz="2400" dirty="0"/>
                  <a:t>Output: </a:t>
                </a:r>
                <a14:m>
                  <m:oMath xmlns:m="http://schemas.openxmlformats.org/officeDocument/2006/math">
                    <m:r>
                      <a:rPr lang="en-US" altLang="zh-CN" sz="2400" b="0" i="0" smtClean="0">
                        <a:latin typeface="Cambria Math" panose="02040503050406030204" pitchFamily="18" charset="0"/>
                      </a:rPr>
                      <m:t>20</m:t>
                    </m:r>
                    <m:r>
                      <a:rPr lang="en-US" altLang="zh-CN" sz="2400" b="0" i="1" smtClean="0">
                        <a:latin typeface="Cambria Math" panose="02040503050406030204" pitchFamily="18" charset="0"/>
                      </a:rPr>
                      <m:t>𝑘</m:t>
                    </m:r>
                    <m:r>
                      <m:rPr>
                        <m:sty m:val="p"/>
                      </m:rPr>
                      <a:rPr lang="el-GR" altLang="zh-CN" sz="2400" b="0" i="1" smtClean="0">
                        <a:latin typeface="Cambria Math" panose="02040503050406030204" pitchFamily="18" charset="0"/>
                        <a:ea typeface="Cambria Math" panose="02040503050406030204" pitchFamily="18" charset="0"/>
                      </a:rPr>
                      <m:t>Ω</m:t>
                    </m:r>
                  </m:oMath>
                </a14:m>
                <a:r>
                  <a:rPr lang="en-US" sz="2400" dirty="0"/>
                  <a:t>.</a:t>
                </a:r>
              </a:p>
              <a:p>
                <a:pPr marL="757189" lvl="1" indent="-457200">
                  <a:buFont typeface="Arial" panose="020B0604020202020204" pitchFamily="34" charset="0"/>
                  <a:buChar char="•"/>
                </a:pPr>
                <a:r>
                  <a:rPr lang="en-US" altLang="zh-CN" sz="2400" i="1" dirty="0"/>
                  <a:t>When the input is low, the transistor is cut off, and acts as an open circuit between the collector and emitter. Then the output voltage is simply given by voltage division: </a:t>
                </a:r>
                <a14:m>
                  <m:oMath xmlns:m="http://schemas.openxmlformats.org/officeDocument/2006/math">
                    <m:sSub>
                      <m:sSubPr>
                        <m:ctrlPr>
                          <a:rPr lang="en-US" sz="2400" i="1" dirty="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sSub>
                      <m:sSubPr>
                        <m:ctrlPr>
                          <a:rPr lang="en-US" sz="2400" i="1" dirty="0" smtClean="0">
                            <a:latin typeface="Cambria Math" panose="02040503050406030204" pitchFamily="18" charset="0"/>
                          </a:rPr>
                        </m:ctrlPr>
                      </m:sSubPr>
                      <m:e>
                        <m:r>
                          <a:rPr lang="en-US" altLang="zh-CN" sz="2400" b="0" i="1" dirty="0" smtClean="0">
                            <a:latin typeface="Cambria Math" panose="02040503050406030204" pitchFamily="18" charset="0"/>
                          </a:rPr>
                          <m:t>𝑉</m:t>
                        </m:r>
                      </m:e>
                      <m:sub>
                        <m:r>
                          <a:rPr lang="en-US" altLang="zh-CN" sz="2400" b="0" i="1" dirty="0" smtClean="0">
                            <a:latin typeface="Cambria Math" panose="02040503050406030204" pitchFamily="18" charset="0"/>
                          </a:rPr>
                          <m:t>𝐶𝐶</m:t>
                        </m:r>
                      </m:sub>
                    </m:sSub>
                    <m:f>
                      <m:fPr>
                        <m:ctrlPr>
                          <a:rPr lang="en-US" altLang="zh-CN" sz="2400" b="0" i="1" dirty="0" smtClean="0">
                            <a:latin typeface="Cambria Math" panose="02040503050406030204" pitchFamily="18" charset="0"/>
                          </a:rPr>
                        </m:ctrlPr>
                      </m:fPr>
                      <m:num>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num>
                      <m:den>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r>
                          <a:rPr lang="en-US" altLang="zh-CN"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b="0" i="1" dirty="0" smtClean="0">
                                <a:latin typeface="Cambria Math" panose="02040503050406030204" pitchFamily="18" charset="0"/>
                              </a:rPr>
                              <m:t>𝐶</m:t>
                            </m:r>
                          </m:sub>
                        </m:sSub>
                      </m:den>
                    </m:f>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b="0" i="1" dirty="0" smtClean="0">
                            <a:latin typeface="Cambria Math" panose="02040503050406030204" pitchFamily="18" charset="0"/>
                          </a:rPr>
                          <m:t>5</m:t>
                        </m:r>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num>
                      <m:den>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5</m:t>
                        </m:r>
                      </m:den>
                    </m:f>
                  </m:oMath>
                </a14:m>
                <a:r>
                  <a:rPr lang="en-US" altLang="zh-CN" sz="2400" i="1" dirty="0"/>
                  <a:t>.</a:t>
                </a:r>
                <a:r>
                  <a:rPr lang="zh-CN" altLang="en-US" sz="2400" i="1" dirty="0"/>
                  <a:t> </a:t>
                </a:r>
                <a:r>
                  <a:rPr lang="en-US" altLang="zh-CN" sz="2400" i="1" dirty="0"/>
                  <a:t>Now, we must have </a:t>
                </a:r>
                <a14:m>
                  <m:oMath xmlns:m="http://schemas.openxmlformats.org/officeDocument/2006/math">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𝑣</m:t>
                        </m:r>
                      </m:e>
                      <m:sub>
                        <m:r>
                          <a:rPr lang="en-US" altLang="zh-CN" sz="2400" i="1" dirty="0">
                            <a:latin typeface="Cambria Math" panose="02040503050406030204" pitchFamily="18" charset="0"/>
                          </a:rPr>
                          <m:t>0</m:t>
                        </m:r>
                      </m:sub>
                    </m:sSub>
                    <m:r>
                      <a:rPr lang="en-US" altLang="zh-CN" sz="240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4</m:t>
                    </m:r>
                  </m:oMath>
                </a14:m>
                <a:r>
                  <a:rPr lang="en-US" altLang="zh-CN" sz="2400" i="1" dirty="0"/>
                  <a:t>, so</a:t>
                </a:r>
                <a:r>
                  <a:rPr lang="zh-CN" altLang="en-US" sz="2400" i="1" dirty="0"/>
                  <a:t> </a:t>
                </a:r>
                <a14:m>
                  <m:oMath xmlns:m="http://schemas.openxmlformats.org/officeDocument/2006/math">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r>
                      <a:rPr lang="en-US" altLang="zh-CN" sz="2400" i="1" dirty="0">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rPr>
                      <m:t>20</m:t>
                    </m:r>
                    <m:r>
                      <a:rPr lang="en-US" altLang="zh-CN" sz="2400" i="1">
                        <a:latin typeface="Cambria Math" panose="02040503050406030204" pitchFamily="18" charset="0"/>
                      </a:rPr>
                      <m:t>𝑘</m:t>
                    </m:r>
                    <m:r>
                      <m:rPr>
                        <m:sty m:val="p"/>
                      </m:rPr>
                      <a:rPr lang="el-GR" altLang="zh-CN" sz="2400" i="1">
                        <a:latin typeface="Cambria Math" panose="02040503050406030204" pitchFamily="18" charset="0"/>
                        <a:ea typeface="Cambria Math" panose="02040503050406030204" pitchFamily="18" charset="0"/>
                      </a:rPr>
                      <m:t>Ω</m:t>
                    </m:r>
                  </m:oMath>
                </a14:m>
                <a:r>
                  <a:rPr lang="en-US" altLang="zh-CN" sz="2400" i="1" dirty="0"/>
                  <a:t>. Thus, the load must be at least </a:t>
                </a:r>
                <a14:m>
                  <m:oMath xmlns:m="http://schemas.openxmlformats.org/officeDocument/2006/math">
                    <m:r>
                      <a:rPr lang="en-US" altLang="zh-CN" sz="2400">
                        <a:latin typeface="Cambria Math" panose="02040503050406030204" pitchFamily="18" charset="0"/>
                      </a:rPr>
                      <m:t>20</m:t>
                    </m:r>
                    <m:r>
                      <a:rPr lang="en-US" altLang="zh-CN" sz="2400" i="1">
                        <a:latin typeface="Cambria Math" panose="02040503050406030204" pitchFamily="18" charset="0"/>
                      </a:rPr>
                      <m:t>𝑘</m:t>
                    </m:r>
                    <m:r>
                      <m:rPr>
                        <m:sty m:val="p"/>
                      </m:rPr>
                      <a:rPr lang="el-GR" altLang="zh-CN" sz="2400" i="1">
                        <a:latin typeface="Cambria Math" panose="02040503050406030204" pitchFamily="18" charset="0"/>
                        <a:ea typeface="Cambria Math" panose="02040503050406030204" pitchFamily="18" charset="0"/>
                      </a:rPr>
                      <m:t>Ω</m:t>
                    </m:r>
                  </m:oMath>
                </a14:m>
                <a:r>
                  <a:rPr lang="en-US" altLang="zh-CN" sz="2400" i="1" dirty="0"/>
                  <a:t> for the output to be correct. }</a:t>
                </a:r>
              </a:p>
              <a:p>
                <a:pPr marL="757189" lvl="1" indent="-457200">
                  <a:buFont typeface="Arial" panose="020B0604020202020204" pitchFamily="34" charset="0"/>
                  <a:buChar char="•"/>
                </a:pPr>
                <a:r>
                  <a:rPr lang="en-US" sz="2400" dirty="0">
                    <a:highlight>
                      <a:srgbClr val="FFFF00"/>
                    </a:highlight>
                  </a:rPr>
                  <a:t>11.5K examples</a:t>
                </a:r>
                <a:r>
                  <a:rPr lang="en-US" sz="2400" dirty="0"/>
                  <a:t>: </a:t>
                </a:r>
                <a:r>
                  <a:rPr lang="en-US" sz="2400" dirty="0">
                    <a:hlinkClick r:id="rId4"/>
                  </a:rPr>
                  <a:t>https://mmmu-benchmark.github.io/</a:t>
                </a:r>
                <a:endParaRPr lang="en-US" sz="2400" dirty="0"/>
              </a:p>
            </p:txBody>
          </p:sp>
        </mc:Choice>
        <mc:Fallback xmlns="">
          <p:sp>
            <p:nvSpPr>
              <p:cNvPr id="10" name="Content Placeholder 7">
                <a:extLst>
                  <a:ext uri="{FF2B5EF4-FFF2-40B4-BE49-F238E27FC236}">
                    <a16:creationId xmlns:a16="http://schemas.microsoft.com/office/drawing/2014/main" id="{FCA5FD5F-3951-8794-FE50-B9B5D67FEC6D}"/>
                  </a:ext>
                </a:extLst>
              </p:cNvPr>
              <p:cNvSpPr txBox="1">
                <a:spLocks noRot="1" noChangeAspect="1" noMove="1" noResize="1" noEditPoints="1" noAdjustHandles="1" noChangeArrowheads="1" noChangeShapeType="1" noTextEdit="1"/>
              </p:cNvSpPr>
              <p:nvPr/>
            </p:nvSpPr>
            <p:spPr bwMode="auto">
              <a:xfrm>
                <a:off x="666651" y="4670630"/>
                <a:ext cx="14783010" cy="2806743"/>
              </a:xfrm>
              <a:prstGeom prst="rect">
                <a:avLst/>
              </a:prstGeom>
              <a:blipFill>
                <a:blip r:embed="rId5"/>
                <a:stretch>
                  <a:fillRect l="-343" t="-2703" b="-495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noFill/>
                  </a:rPr>
                  <a:t> </a:t>
                </a:r>
              </a:p>
            </p:txBody>
          </p:sp>
        </mc:Fallback>
      </mc:AlternateContent>
    </p:spTree>
    <p:extLst>
      <p:ext uri="{BB962C8B-B14F-4D97-AF65-F5344CB8AC3E}">
        <p14:creationId xmlns:p14="http://schemas.microsoft.com/office/powerpoint/2010/main" val="825421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48C801C-CBDD-1FBC-F9DF-799F8C7BF4E6}"/>
              </a:ext>
            </a:extLst>
          </p:cNvPr>
          <p:cNvSpPr>
            <a:spLocks noGrp="1"/>
          </p:cNvSpPr>
          <p:nvPr>
            <p:ph type="body" idx="12"/>
          </p:nvPr>
        </p:nvSpPr>
        <p:spPr/>
        <p:txBody>
          <a:bodyPr/>
          <a:lstStyle/>
          <a:p>
            <a:r>
              <a:rPr lang="en-US" dirty="0"/>
              <a:t>Can we build machines (i.e., language models) to do the tasks?</a:t>
            </a:r>
          </a:p>
        </p:txBody>
      </p:sp>
      <p:sp>
        <p:nvSpPr>
          <p:cNvPr id="8" name="Content Placeholder 7">
            <a:extLst>
              <a:ext uri="{FF2B5EF4-FFF2-40B4-BE49-F238E27FC236}">
                <a16:creationId xmlns:a16="http://schemas.microsoft.com/office/drawing/2014/main" id="{91260E7F-1709-C3C8-7DC7-5A313CA61523}"/>
              </a:ext>
            </a:extLst>
          </p:cNvPr>
          <p:cNvSpPr>
            <a:spLocks noGrp="1"/>
          </p:cNvSpPr>
          <p:nvPr>
            <p:ph idx="1"/>
          </p:nvPr>
        </p:nvSpPr>
        <p:spPr/>
        <p:txBody>
          <a:bodyPr/>
          <a:lstStyle/>
          <a:p>
            <a:pPr marL="457200" indent="-457200">
              <a:buFont typeface="Arial" panose="020B0604020202020204" pitchFamily="34" charset="0"/>
              <a:buChar char="•"/>
            </a:pPr>
            <a:r>
              <a:rPr lang="en-US" b="1" dirty="0"/>
              <a:t>Counterfactual Presupposition</a:t>
            </a:r>
          </a:p>
          <a:p>
            <a:pPr marL="757189" lvl="1" indent="-457200">
              <a:buFont typeface="Arial" panose="020B0604020202020204" pitchFamily="34" charset="0"/>
              <a:buChar char="•"/>
            </a:pPr>
            <a:r>
              <a:rPr lang="en-US" dirty="0"/>
              <a:t>Input: </a:t>
            </a:r>
            <a:r>
              <a:rPr lang="en-US" altLang="zh-CN" dirty="0"/>
              <a:t>If</a:t>
            </a:r>
            <a:r>
              <a:rPr lang="zh-CN" altLang="en-US" dirty="0"/>
              <a:t> </a:t>
            </a:r>
            <a:r>
              <a:rPr lang="en-US" altLang="zh-CN" dirty="0"/>
              <a:t>the</a:t>
            </a:r>
            <a:r>
              <a:rPr lang="zh-CN" altLang="en-US" dirty="0"/>
              <a:t> </a:t>
            </a:r>
            <a:r>
              <a:rPr lang="en-US" altLang="zh-CN" dirty="0"/>
              <a:t>movement</a:t>
            </a:r>
            <a:r>
              <a:rPr lang="zh-CN" altLang="en-US" dirty="0"/>
              <a:t> </a:t>
            </a:r>
            <a:r>
              <a:rPr lang="en-US" altLang="zh-CN" dirty="0"/>
              <a:t>of</a:t>
            </a:r>
            <a:r>
              <a:rPr lang="zh-CN" altLang="en-US" dirty="0"/>
              <a:t> </a:t>
            </a:r>
            <a:r>
              <a:rPr lang="en-US" altLang="zh-CN" dirty="0"/>
              <a:t>the</a:t>
            </a:r>
            <a:r>
              <a:rPr lang="zh-CN" altLang="en-US" dirty="0"/>
              <a:t> </a:t>
            </a:r>
            <a:r>
              <a:rPr lang="en-US" altLang="zh-CN" dirty="0"/>
              <a:t>earth’s</a:t>
            </a:r>
            <a:r>
              <a:rPr lang="zh-CN" altLang="en-US" dirty="0"/>
              <a:t> </a:t>
            </a:r>
            <a:r>
              <a:rPr lang="en-US" altLang="zh-CN" dirty="0"/>
              <a:t>crust</a:t>
            </a:r>
            <a:r>
              <a:rPr lang="zh-CN" altLang="en-US" dirty="0"/>
              <a:t> </a:t>
            </a:r>
            <a:r>
              <a:rPr lang="en-US" altLang="zh-CN" dirty="0"/>
              <a:t>caused</a:t>
            </a:r>
            <a:r>
              <a:rPr lang="zh-CN" altLang="en-US" dirty="0"/>
              <a:t> </a:t>
            </a:r>
            <a:r>
              <a:rPr lang="en-US" altLang="zh-CN" dirty="0"/>
              <a:t>the</a:t>
            </a:r>
            <a:r>
              <a:rPr lang="zh-CN" altLang="en-US" dirty="0"/>
              <a:t> </a:t>
            </a:r>
            <a:r>
              <a:rPr lang="en-US" altLang="zh-CN" dirty="0"/>
              <a:t>height</a:t>
            </a:r>
            <a:r>
              <a:rPr lang="zh-CN" altLang="en-US" dirty="0"/>
              <a:t> </a:t>
            </a:r>
            <a:r>
              <a:rPr lang="en-US" altLang="zh-CN" dirty="0"/>
              <a:t>of</a:t>
            </a:r>
            <a:r>
              <a:rPr lang="zh-CN" altLang="en-US" dirty="0"/>
              <a:t> </a:t>
            </a:r>
            <a:r>
              <a:rPr lang="en-US" altLang="zh-CN" dirty="0"/>
              <a:t>Mount</a:t>
            </a:r>
            <a:r>
              <a:rPr lang="zh-CN" altLang="en-US" dirty="0"/>
              <a:t> </a:t>
            </a:r>
            <a:r>
              <a:rPr lang="en-US" altLang="zh-CN" dirty="0"/>
              <a:t>Everest</a:t>
            </a:r>
            <a:r>
              <a:rPr lang="zh-CN" altLang="en-US" dirty="0"/>
              <a:t> </a:t>
            </a:r>
            <a:r>
              <a:rPr lang="en-US" altLang="zh-CN" dirty="0"/>
              <a:t>to</a:t>
            </a:r>
            <a:r>
              <a:rPr lang="zh-CN" altLang="en-US" dirty="0"/>
              <a:t> </a:t>
            </a:r>
            <a:r>
              <a:rPr lang="en-US" altLang="zh-CN" dirty="0"/>
              <a:t>drop</a:t>
            </a:r>
            <a:r>
              <a:rPr lang="zh-CN" altLang="en-US" dirty="0"/>
              <a:t> </a:t>
            </a:r>
            <a:r>
              <a:rPr lang="en-US" altLang="zh-CN" dirty="0"/>
              <a:t>by</a:t>
            </a:r>
            <a:r>
              <a:rPr lang="zh-CN" altLang="en-US" dirty="0"/>
              <a:t> </a:t>
            </a:r>
            <a:r>
              <a:rPr lang="en-US" altLang="zh-CN" dirty="0"/>
              <a:t>300</a:t>
            </a:r>
            <a:r>
              <a:rPr lang="zh-CN" altLang="en-US" dirty="0"/>
              <a:t> </a:t>
            </a:r>
            <a:r>
              <a:rPr lang="en-US" altLang="zh-CN" dirty="0"/>
              <a:t>meters,</a:t>
            </a:r>
            <a:r>
              <a:rPr lang="zh-CN" altLang="en-US" dirty="0"/>
              <a:t> </a:t>
            </a:r>
            <a:r>
              <a:rPr lang="en-US" altLang="zh-CN" dirty="0"/>
              <a:t>what</a:t>
            </a:r>
            <a:r>
              <a:rPr lang="zh-CN" altLang="en-US" dirty="0"/>
              <a:t> </a:t>
            </a:r>
            <a:r>
              <a:rPr lang="en-US" altLang="zh-CN" dirty="0"/>
              <a:t>would</a:t>
            </a:r>
            <a:r>
              <a:rPr lang="zh-CN" altLang="en-US" dirty="0"/>
              <a:t> </a:t>
            </a:r>
            <a:r>
              <a:rPr lang="en-US" altLang="zh-CN" dirty="0"/>
              <a:t>be</a:t>
            </a:r>
            <a:r>
              <a:rPr lang="zh-CN" altLang="en-US" dirty="0"/>
              <a:t> </a:t>
            </a:r>
            <a:r>
              <a:rPr lang="en-US" altLang="zh-CN" dirty="0"/>
              <a:t>the</a:t>
            </a:r>
            <a:r>
              <a:rPr lang="zh-CN" altLang="en-US" dirty="0"/>
              <a:t> </a:t>
            </a:r>
            <a:r>
              <a:rPr lang="en-US" altLang="zh-CN" dirty="0"/>
              <a:t>highest</a:t>
            </a:r>
            <a:r>
              <a:rPr lang="zh-CN" altLang="en-US" dirty="0"/>
              <a:t> </a:t>
            </a:r>
            <a:r>
              <a:rPr lang="en-US" altLang="zh-CN" dirty="0"/>
              <a:t>mountain</a:t>
            </a:r>
            <a:r>
              <a:rPr lang="zh-CN" altLang="en-US" dirty="0"/>
              <a:t> </a:t>
            </a:r>
            <a:r>
              <a:rPr lang="en-US" altLang="zh-CN" dirty="0"/>
              <a:t>in</a:t>
            </a:r>
            <a:r>
              <a:rPr lang="zh-CN" altLang="en-US" dirty="0"/>
              <a:t> </a:t>
            </a:r>
            <a:r>
              <a:rPr lang="en-US" altLang="zh-CN" dirty="0"/>
              <a:t>the</a:t>
            </a:r>
            <a:r>
              <a:rPr lang="zh-CN" altLang="en-US" dirty="0"/>
              <a:t> </a:t>
            </a:r>
            <a:r>
              <a:rPr lang="en-US" altLang="zh-CN" dirty="0"/>
              <a:t>world?</a:t>
            </a:r>
            <a:endParaRPr lang="en-US" dirty="0"/>
          </a:p>
          <a:p>
            <a:pPr marL="757189" lvl="1" indent="-457200">
              <a:buFont typeface="Arial" panose="020B0604020202020204" pitchFamily="34" charset="0"/>
              <a:buChar char="•"/>
            </a:pPr>
            <a:r>
              <a:rPr lang="en-US" altLang="zh-CN" dirty="0"/>
              <a:t>Output:</a:t>
            </a:r>
            <a:r>
              <a:rPr lang="zh-CN" altLang="en-US" dirty="0"/>
              <a:t> </a:t>
            </a:r>
            <a:r>
              <a:rPr lang="en-US" altLang="zh-CN" dirty="0"/>
              <a:t>K2</a:t>
            </a:r>
            <a:r>
              <a:rPr lang="zh-CN" altLang="en-US" dirty="0"/>
              <a:t> </a:t>
            </a:r>
            <a:r>
              <a:rPr lang="en-US" altLang="zh-CN" dirty="0"/>
              <a:t>(Godwin</a:t>
            </a:r>
            <a:r>
              <a:rPr lang="zh-CN" altLang="en-US" dirty="0"/>
              <a:t> </a:t>
            </a:r>
            <a:r>
              <a:rPr lang="en-US" altLang="zh-CN" dirty="0"/>
              <a:t>Austen)</a:t>
            </a:r>
          </a:p>
          <a:p>
            <a:pPr marL="757189" lvl="1" indent="-457200">
              <a:buFont typeface="Arial" panose="020B0604020202020204" pitchFamily="34" charset="0"/>
              <a:buChar char="•"/>
            </a:pPr>
            <a:r>
              <a:rPr lang="en-US" altLang="zh-CN" dirty="0">
                <a:highlight>
                  <a:srgbClr val="FFFF00"/>
                </a:highlight>
              </a:rPr>
              <a:t>3.8K examples</a:t>
            </a:r>
            <a:r>
              <a:rPr lang="en-US" altLang="zh-CN" dirty="0"/>
              <a:t>: </a:t>
            </a:r>
            <a:r>
              <a:rPr lang="en-US" altLang="zh-CN" dirty="0">
                <a:hlinkClick r:id="rId2"/>
              </a:rPr>
              <a:t>https://github.com/wyu97/IfQA</a:t>
            </a:r>
            <a:endParaRPr lang="en-US" altLang="zh-CN" dirty="0"/>
          </a:p>
          <a:p>
            <a:pPr marL="757189" lvl="1" indent="-457200">
              <a:buFont typeface="Arial" panose="020B0604020202020204" pitchFamily="34" charset="0"/>
              <a:buChar char="•"/>
            </a:pPr>
            <a:endParaRPr lang="en-US" dirty="0"/>
          </a:p>
          <a:p>
            <a:pPr marL="757189" lvl="1" indent="-457200">
              <a:buFont typeface="Arial" panose="020B0604020202020204" pitchFamily="34" charset="0"/>
              <a:buChar char="•"/>
            </a:pPr>
            <a:endParaRPr lang="en-US" dirty="0"/>
          </a:p>
          <a:p>
            <a:pPr marL="757189" lvl="1" indent="-457200">
              <a:buFont typeface="Arial" panose="020B0604020202020204" pitchFamily="34" charset="0"/>
              <a:buChar char="•"/>
            </a:pPr>
            <a:endParaRPr lang="en-US" dirty="0"/>
          </a:p>
          <a:p>
            <a:pPr marL="457200" indent="-457200">
              <a:buFont typeface="Arial" panose="020B0604020202020204" pitchFamily="34" charset="0"/>
              <a:buChar char="•"/>
            </a:pPr>
            <a:r>
              <a:rPr lang="en-US" b="1" dirty="0"/>
              <a:t>Commonsense Reasoning</a:t>
            </a:r>
            <a:r>
              <a:rPr lang="zh-CN" altLang="en-US" b="1" dirty="0"/>
              <a:t> </a:t>
            </a:r>
            <a:r>
              <a:rPr lang="en-US" altLang="zh-CN" b="1" dirty="0"/>
              <a:t>&amp;</a:t>
            </a:r>
            <a:r>
              <a:rPr lang="zh-CN" altLang="en-US" b="1" dirty="0"/>
              <a:t> </a:t>
            </a:r>
            <a:r>
              <a:rPr lang="en-US" b="1" dirty="0"/>
              <a:t>Abductive Reasoning</a:t>
            </a:r>
          </a:p>
          <a:p>
            <a:pPr marL="757189" lvl="1" indent="-457200">
              <a:buFont typeface="Arial" panose="020B0604020202020204" pitchFamily="34" charset="0"/>
              <a:buChar char="•"/>
            </a:pPr>
            <a:r>
              <a:rPr lang="en-US" altLang="zh-CN" dirty="0"/>
              <a:t>Even</a:t>
            </a:r>
            <a:r>
              <a:rPr lang="zh-CN" altLang="en-US" dirty="0"/>
              <a:t> </a:t>
            </a:r>
            <a:r>
              <a:rPr lang="en-US" altLang="zh-CN" dirty="0"/>
              <a:t>more</a:t>
            </a:r>
            <a:r>
              <a:rPr lang="zh-CN" altLang="en-US" dirty="0"/>
              <a:t> </a:t>
            </a:r>
            <a:r>
              <a:rPr lang="en-US" altLang="zh-CN" dirty="0"/>
              <a:t>examples</a:t>
            </a:r>
            <a:r>
              <a:rPr lang="zh-CN" altLang="en-US" dirty="0"/>
              <a:t> </a:t>
            </a:r>
            <a:r>
              <a:rPr lang="en-US" altLang="zh-CN" dirty="0"/>
              <a:t>and</a:t>
            </a:r>
            <a:r>
              <a:rPr lang="zh-CN" altLang="en-US" dirty="0"/>
              <a:t> </a:t>
            </a:r>
            <a:r>
              <a:rPr lang="en-US" altLang="zh-CN" dirty="0"/>
              <a:t>datasets</a:t>
            </a:r>
            <a:endParaRPr lang="en-US" dirty="0"/>
          </a:p>
        </p:txBody>
      </p:sp>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dirty="0"/>
              <a:t>Reasoning in Natural Language</a:t>
            </a:r>
            <a:r>
              <a:rPr lang="zh-CN" altLang="en-US" dirty="0"/>
              <a:t> </a:t>
            </a:r>
            <a:r>
              <a:rPr lang="en-US" altLang="zh-CN" dirty="0"/>
              <a:t>(cont.)</a:t>
            </a:r>
            <a:endParaRPr lang="en-US" dirty="0"/>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2</a:t>
            </a:fld>
            <a:endParaRPr lang="en-US"/>
          </a:p>
        </p:txBody>
      </p:sp>
      <p:pic>
        <p:nvPicPr>
          <p:cNvPr id="2" name="Picture 1">
            <a:extLst>
              <a:ext uri="{FF2B5EF4-FFF2-40B4-BE49-F238E27FC236}">
                <a16:creationId xmlns:a16="http://schemas.microsoft.com/office/drawing/2014/main" id="{37D7E3FC-D178-42A7-C498-28ECA5AE0EE4}"/>
              </a:ext>
            </a:extLst>
          </p:cNvPr>
          <p:cNvPicPr>
            <a:picLocks noChangeAspect="1"/>
          </p:cNvPicPr>
          <p:nvPr/>
        </p:nvPicPr>
        <p:blipFill>
          <a:blip r:embed="rId3"/>
          <a:stretch>
            <a:fillRect/>
          </a:stretch>
        </p:blipFill>
        <p:spPr>
          <a:xfrm>
            <a:off x="10074656" y="3919058"/>
            <a:ext cx="4759960" cy="2532084"/>
          </a:xfrm>
          <a:prstGeom prst="rect">
            <a:avLst/>
          </a:prstGeom>
        </p:spPr>
      </p:pic>
    </p:spTree>
    <p:extLst>
      <p:ext uri="{BB962C8B-B14F-4D97-AF65-F5344CB8AC3E}">
        <p14:creationId xmlns:p14="http://schemas.microsoft.com/office/powerpoint/2010/main" val="4059784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FEFD2F5D-B8E3-3CE9-6BCB-C4A27724678C}"/>
              </a:ext>
            </a:extLst>
          </p:cNvPr>
          <p:cNvGraphicFramePr>
            <a:graphicFrameLocks noGrp="1"/>
          </p:cNvGraphicFramePr>
          <p:nvPr/>
        </p:nvGraphicFramePr>
        <p:xfrm>
          <a:off x="0" y="-1"/>
          <a:ext cx="16256000" cy="9143932"/>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238162884"/>
                    </a:ext>
                  </a:extLst>
                </a:gridCol>
                <a:gridCol w="8128000">
                  <a:extLst>
                    <a:ext uri="{9D8B030D-6E8A-4147-A177-3AD203B41FA5}">
                      <a16:colId xmlns:a16="http://schemas.microsoft.com/office/drawing/2014/main" val="1707310860"/>
                    </a:ext>
                  </a:extLst>
                </a:gridCol>
              </a:tblGrid>
              <a:tr h="4571966">
                <a:tc>
                  <a:txBody>
                    <a:bodyPr/>
                    <a:lstStyle/>
                    <a:p>
                      <a:endParaRPr lang="en-US" dirty="0"/>
                    </a:p>
                  </a:txBody>
                  <a:tcPr>
                    <a:lnR w="76200" cap="flat" cmpd="sng" algn="ctr">
                      <a:solidFill>
                        <a:schemeClr val="accent6"/>
                      </a:solidFill>
                      <a:prstDash val="solid"/>
                      <a:round/>
                      <a:headEnd type="none" w="med" len="med"/>
                      <a:tailEnd type="none" w="med" len="med"/>
                    </a:lnR>
                    <a:lnB w="76200" cap="flat" cmpd="sng" algn="ctr">
                      <a:solidFill>
                        <a:schemeClr val="accent6"/>
                      </a:solidFill>
                      <a:prstDash val="solid"/>
                      <a:round/>
                      <a:headEnd type="none" w="med" len="med"/>
                      <a:tailEnd type="none" w="med" len="med"/>
                    </a:lnB>
                    <a:noFill/>
                  </a:tcPr>
                </a:tc>
                <a:tc>
                  <a:txBody>
                    <a:bodyPr/>
                    <a:lstStyle/>
                    <a:p>
                      <a:endParaRPr lang="en-US" dirty="0"/>
                    </a:p>
                  </a:txBody>
                  <a:tcPr>
                    <a:lnL w="76200" cap="flat" cmpd="sng" algn="ctr">
                      <a:solidFill>
                        <a:schemeClr val="accent6"/>
                      </a:solidFill>
                      <a:prstDash val="solid"/>
                      <a:round/>
                      <a:headEnd type="none" w="med" len="med"/>
                      <a:tailEnd type="none" w="med" len="med"/>
                    </a:lnL>
                    <a:lnB w="762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2352817460"/>
                  </a:ext>
                </a:extLst>
              </a:tr>
              <a:tr h="4571966">
                <a:tc>
                  <a:txBody>
                    <a:bodyPr/>
                    <a:lstStyle/>
                    <a:p>
                      <a:endParaRPr lang="en-US" dirty="0"/>
                    </a:p>
                  </a:txBody>
                  <a:tcPr>
                    <a:lnR w="76200" cap="flat" cmpd="sng" algn="ctr">
                      <a:solidFill>
                        <a:schemeClr val="accent6"/>
                      </a:solidFill>
                      <a:prstDash val="solid"/>
                      <a:round/>
                      <a:headEnd type="none" w="med" len="med"/>
                      <a:tailEnd type="none" w="med" len="med"/>
                    </a:lnR>
                    <a:lnT w="76200" cap="flat" cmpd="sng" algn="ctr">
                      <a:solidFill>
                        <a:schemeClr val="accent6"/>
                      </a:solidFill>
                      <a:prstDash val="solid"/>
                      <a:round/>
                      <a:headEnd type="none" w="med" len="med"/>
                      <a:tailEnd type="none" w="med" len="med"/>
                    </a:lnT>
                    <a:noFill/>
                  </a:tcPr>
                </a:tc>
                <a:tc>
                  <a:txBody>
                    <a:bodyPr/>
                    <a:lstStyle/>
                    <a:p>
                      <a:endParaRPr lang="en-US" dirty="0"/>
                    </a:p>
                  </a:txBody>
                  <a:tcPr>
                    <a:lnL w="76200" cap="flat" cmpd="sng" algn="ctr">
                      <a:solidFill>
                        <a:schemeClr val="accent6"/>
                      </a:solidFill>
                      <a:prstDash val="solid"/>
                      <a:round/>
                      <a:headEnd type="none" w="med" len="med"/>
                      <a:tailEnd type="none" w="med" len="med"/>
                    </a:lnL>
                    <a:lnT w="76200" cap="flat" cmpd="sng" algn="ctr">
                      <a:solidFill>
                        <a:schemeClr val="accent6"/>
                      </a:solidFill>
                      <a:prstDash val="solid"/>
                      <a:round/>
                      <a:headEnd type="none" w="med" len="med"/>
                      <a:tailEnd type="none" w="med" len="med"/>
                    </a:lnT>
                    <a:noFill/>
                  </a:tcPr>
                </a:tc>
                <a:extLst>
                  <a:ext uri="{0D108BD9-81ED-4DB2-BD59-A6C34878D82A}">
                    <a16:rowId xmlns:a16="http://schemas.microsoft.com/office/drawing/2014/main" val="1682571239"/>
                  </a:ext>
                </a:extLst>
              </a:tr>
            </a:tbl>
          </a:graphicData>
        </a:graphic>
      </p:graphicFrame>
      <p:grpSp>
        <p:nvGrpSpPr>
          <p:cNvPr id="38" name="Group 37">
            <a:extLst>
              <a:ext uri="{FF2B5EF4-FFF2-40B4-BE49-F238E27FC236}">
                <a16:creationId xmlns:a16="http://schemas.microsoft.com/office/drawing/2014/main" id="{D57BBA2B-0365-8C4D-8100-9BAFC987C94E}"/>
              </a:ext>
            </a:extLst>
          </p:cNvPr>
          <p:cNvGrpSpPr/>
          <p:nvPr/>
        </p:nvGrpSpPr>
        <p:grpSpPr>
          <a:xfrm>
            <a:off x="0" y="-1"/>
            <a:ext cx="8128000" cy="4476319"/>
            <a:chOff x="0" y="-1"/>
            <a:chExt cx="8128000" cy="4476319"/>
          </a:xfrm>
        </p:grpSpPr>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8" name="Rounded Rectangle 17">
              <a:extLst>
                <a:ext uri="{FF2B5EF4-FFF2-40B4-BE49-F238E27FC236}">
                  <a16:creationId xmlns:a16="http://schemas.microsoft.com/office/drawing/2014/main" id="{3E86D84C-2012-641F-A6BB-30C6E461BBA0}"/>
                </a:ext>
              </a:extLst>
            </p:cNvPr>
            <p:cNvSpPr/>
            <p:nvPr/>
          </p:nvSpPr>
          <p:spPr>
            <a:xfrm>
              <a:off x="362310" y="600902"/>
              <a:ext cx="7315200" cy="2514600"/>
            </a:xfrm>
            <a:prstGeom prst="roundRect">
              <a:avLst>
                <a:gd name="adj" fmla="val 2973"/>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TextBox 18">
              <a:extLst>
                <a:ext uri="{FF2B5EF4-FFF2-40B4-BE49-F238E27FC236}">
                  <a16:creationId xmlns:a16="http://schemas.microsoft.com/office/drawing/2014/main" id="{5526E015-5F82-EC53-F82C-07F1C793D148}"/>
                </a:ext>
              </a:extLst>
            </p:cNvPr>
            <p:cNvSpPr txBox="1"/>
            <p:nvPr/>
          </p:nvSpPr>
          <p:spPr>
            <a:xfrm>
              <a:off x="362310" y="3152879"/>
              <a:ext cx="7504982"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OpenBookQA</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Clark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arxiv</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2018.</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(5,957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questions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NAACL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2019.</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(12,102)</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8" name="TextBox 27">
              <a:extLst>
                <a:ext uri="{FF2B5EF4-FFF2-40B4-BE49-F238E27FC236}">
                  <a16:creationId xmlns:a16="http://schemas.microsoft.com/office/drawing/2014/main" id="{D5E631CD-E53C-E35C-A2C8-395956F42E42}"/>
                </a:ext>
              </a:extLst>
            </p:cNvPr>
            <p:cNvSpPr txBox="1"/>
            <p:nvPr/>
          </p:nvSpPr>
          <p:spPr>
            <a:xfrm>
              <a:off x="611670" y="1618369"/>
              <a:ext cx="2321309" cy="1384995"/>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waterfall</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bridge</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valley</a:t>
              </a:r>
            </a:p>
          </p:txBody>
        </p:sp>
        <p:sp>
          <p:nvSpPr>
            <p:cNvPr id="29" name="TextBox 28">
              <a:extLst>
                <a:ext uri="{FF2B5EF4-FFF2-40B4-BE49-F238E27FC236}">
                  <a16:creationId xmlns:a16="http://schemas.microsoft.com/office/drawing/2014/main" id="{760EA7B7-195A-1302-0330-FAD5727F07C2}"/>
                </a:ext>
              </a:extLst>
            </p:cNvPr>
            <p:cNvSpPr txBox="1"/>
            <p:nvPr/>
          </p:nvSpPr>
          <p:spPr>
            <a:xfrm>
              <a:off x="586810"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Where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stand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river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to</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see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falling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without</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getting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wet?</a:t>
              </a:r>
            </a:p>
          </p:txBody>
        </p:sp>
        <p:sp>
          <p:nvSpPr>
            <p:cNvPr id="30" name="TextBox 29">
              <a:extLst>
                <a:ext uri="{FF2B5EF4-FFF2-40B4-BE49-F238E27FC236}">
                  <a16:creationId xmlns:a16="http://schemas.microsoft.com/office/drawing/2014/main" id="{1EC72EE4-F5DE-DE1A-958F-A820AFD9362A}"/>
                </a:ext>
              </a:extLst>
            </p:cNvPr>
            <p:cNvSpPr txBox="1"/>
            <p:nvPr/>
          </p:nvSpPr>
          <p:spPr>
            <a:xfrm>
              <a:off x="3295289" y="1612560"/>
              <a:ext cx="2018581"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stream</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bottom</a:t>
              </a:r>
            </a:p>
          </p:txBody>
        </p:sp>
      </p:grpSp>
      <p:grpSp>
        <p:nvGrpSpPr>
          <p:cNvPr id="39" name="Group 38">
            <a:extLst>
              <a:ext uri="{FF2B5EF4-FFF2-40B4-BE49-F238E27FC236}">
                <a16:creationId xmlns:a16="http://schemas.microsoft.com/office/drawing/2014/main" id="{FAA2331F-1BEE-E6C4-7F65-0C915A47F6BD}"/>
              </a:ext>
            </a:extLst>
          </p:cNvPr>
          <p:cNvGrpSpPr/>
          <p:nvPr/>
        </p:nvGrpSpPr>
        <p:grpSpPr>
          <a:xfrm>
            <a:off x="8128000" y="0"/>
            <a:ext cx="8128000" cy="4476318"/>
            <a:chOff x="8128000" y="0"/>
            <a:chExt cx="8128000" cy="4476318"/>
          </a:xfrm>
        </p:grpSpPr>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20" name="TextBox 19">
              <a:extLst>
                <a:ext uri="{FF2B5EF4-FFF2-40B4-BE49-F238E27FC236}">
                  <a16:creationId xmlns:a16="http://schemas.microsoft.com/office/drawing/2014/main" id="{5BAFAFD1-CF39-A384-5331-F0DAE9413842}"/>
                </a:ext>
              </a:extLst>
            </p:cNvPr>
            <p:cNvSpPr txBox="1"/>
            <p:nvPr/>
          </p:nvSpPr>
          <p:spPr>
            <a:xfrm>
              <a:off x="8490310" y="3152879"/>
              <a:ext cx="7586454"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(14,343</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assertions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CREAK</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Onoe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NeurIPS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2021</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Benchmark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Track.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(13,000)</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1" name="Rounded Rectangle 20">
              <a:extLst>
                <a:ext uri="{FF2B5EF4-FFF2-40B4-BE49-F238E27FC236}">
                  <a16:creationId xmlns:a16="http://schemas.microsoft.com/office/drawing/2014/main" id="{9D31C946-C3AF-7800-3D5D-8091342FBCEE}"/>
                </a:ext>
              </a:extLst>
            </p:cNvPr>
            <p:cNvSpPr/>
            <p:nvPr/>
          </p:nvSpPr>
          <p:spPr>
            <a:xfrm>
              <a:off x="8490310" y="600902"/>
              <a:ext cx="7315200" cy="2514600"/>
            </a:xfrm>
            <a:prstGeom prst="roundRect">
              <a:avLst>
                <a:gd name="adj" fmla="val 2973"/>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TextBox 30">
              <a:extLst>
                <a:ext uri="{FF2B5EF4-FFF2-40B4-BE49-F238E27FC236}">
                  <a16:creationId xmlns:a16="http://schemas.microsoft.com/office/drawing/2014/main" id="{0F08A329-F6F4-F791-5C8F-4C867078C60D}"/>
                </a:ext>
              </a:extLst>
            </p:cNvPr>
            <p:cNvSpPr txBox="1"/>
            <p:nvPr/>
          </p:nvSpPr>
          <p:spPr>
            <a:xfrm>
              <a:off x="8734879" y="1618369"/>
              <a:ext cx="2321309" cy="523220"/>
            </a:xfrm>
            <a:prstGeom prst="rect">
              <a:avLst/>
            </a:prstGeom>
            <a:noFill/>
          </p:spPr>
          <p:txBody>
            <a:bodyPr wrap="square" numCol="1" rtlCol="0">
              <a:spAutoFit/>
            </a:bodyPr>
            <a:lstStyle/>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True</a:t>
              </a:r>
            </a:p>
          </p:txBody>
        </p:sp>
        <p:sp>
          <p:nvSpPr>
            <p:cNvPr id="32" name="TextBox 31">
              <a:extLst>
                <a:ext uri="{FF2B5EF4-FFF2-40B4-BE49-F238E27FC236}">
                  <a16:creationId xmlns:a16="http://schemas.microsoft.com/office/drawing/2014/main" id="{579D437A-E321-F4D8-82D9-0D9CAE5AB26E}"/>
                </a:ext>
              </a:extLst>
            </p:cNvPr>
            <p:cNvSpPr txBox="1"/>
            <p:nvPr/>
          </p:nvSpPr>
          <p:spPr>
            <a:xfrm>
              <a:off x="8710019"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 pound of cotton has the same weight as a pound of steel.</a:t>
              </a:r>
            </a:p>
          </p:txBody>
        </p:sp>
        <p:sp>
          <p:nvSpPr>
            <p:cNvPr id="33" name="TextBox 32">
              <a:extLst>
                <a:ext uri="{FF2B5EF4-FFF2-40B4-BE49-F238E27FC236}">
                  <a16:creationId xmlns:a16="http://schemas.microsoft.com/office/drawing/2014/main" id="{DB5B5B85-6D76-BCA4-82B6-17A784AD08C0}"/>
                </a:ext>
              </a:extLst>
            </p:cNvPr>
            <p:cNvSpPr txBox="1"/>
            <p:nvPr/>
          </p:nvSpPr>
          <p:spPr>
            <a:xfrm>
              <a:off x="11418498" y="1612560"/>
              <a:ext cx="2018581"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False</a:t>
              </a:r>
            </a:p>
          </p:txBody>
        </p:sp>
      </p:grpSp>
      <p:grpSp>
        <p:nvGrpSpPr>
          <p:cNvPr id="40" name="Group 39">
            <a:extLst>
              <a:ext uri="{FF2B5EF4-FFF2-40B4-BE49-F238E27FC236}">
                <a16:creationId xmlns:a16="http://schemas.microsoft.com/office/drawing/2014/main" id="{D68CC617-E43B-20B3-0097-386E9A45BD8B}"/>
              </a:ext>
            </a:extLst>
          </p:cNvPr>
          <p:cNvGrpSpPr/>
          <p:nvPr/>
        </p:nvGrpSpPr>
        <p:grpSpPr>
          <a:xfrm>
            <a:off x="0" y="4603456"/>
            <a:ext cx="8128000" cy="4478585"/>
            <a:chOff x="0" y="4603456"/>
            <a:chExt cx="8128000" cy="4478585"/>
          </a:xfrm>
        </p:grpSpPr>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4" name="Rounded Rectangle 23">
              <a:extLst>
                <a:ext uri="{FF2B5EF4-FFF2-40B4-BE49-F238E27FC236}">
                  <a16:creationId xmlns:a16="http://schemas.microsoft.com/office/drawing/2014/main" id="{EA0726BB-DB95-9A08-1A3A-418D8050B3DF}"/>
                </a:ext>
              </a:extLst>
            </p:cNvPr>
            <p:cNvSpPr/>
            <p:nvPr/>
          </p:nvSpPr>
          <p:spPr>
            <a:xfrm>
              <a:off x="362310" y="5182112"/>
              <a:ext cx="7315200" cy="2514600"/>
            </a:xfrm>
            <a:prstGeom prst="roundRect">
              <a:avLst>
                <a:gd name="adj" fmla="val 2973"/>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TextBox 24">
              <a:extLst>
                <a:ext uri="{FF2B5EF4-FFF2-40B4-BE49-F238E27FC236}">
                  <a16:creationId xmlns:a16="http://schemas.microsoft.com/office/drawing/2014/main" id="{1EAE34F4-308D-7981-C6F3-25412AC01452}"/>
                </a:ext>
              </a:extLst>
            </p:cNvPr>
            <p:cNvSpPr txBox="1"/>
            <p:nvPr/>
          </p:nvSpPr>
          <p:spPr>
            <a:xfrm>
              <a:off x="362310" y="7758602"/>
              <a:ext cx="7315200"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CommonGen</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Findings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of</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EMNLP</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(79,000+</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commonsense</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descriptions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34" name="TextBox 33">
              <a:extLst>
                <a:ext uri="{FF2B5EF4-FFF2-40B4-BE49-F238E27FC236}">
                  <a16:creationId xmlns:a16="http://schemas.microsoft.com/office/drawing/2014/main" id="{0FEFBA1B-10EE-6839-8DF3-A550C4EEC0EB}"/>
                </a:ext>
              </a:extLst>
            </p:cNvPr>
            <p:cNvSpPr txBox="1"/>
            <p:nvPr/>
          </p:nvSpPr>
          <p:spPr>
            <a:xfrm>
              <a:off x="611670"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dog, frisbee, catch,</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throw</a:t>
              </a:r>
            </a:p>
          </p:txBody>
        </p:sp>
        <p:sp>
          <p:nvSpPr>
            <p:cNvPr id="35" name="TextBox 34">
              <a:extLst>
                <a:ext uri="{FF2B5EF4-FFF2-40B4-BE49-F238E27FC236}">
                  <a16:creationId xmlns:a16="http://schemas.microsoft.com/office/drawing/2014/main" id="{475FD75F-ACC0-FAEB-B48D-3F0646D69CA2}"/>
                </a:ext>
              </a:extLst>
            </p:cNvPr>
            <p:cNvSpPr txBox="1"/>
            <p:nvPr/>
          </p:nvSpPr>
          <p:spPr>
            <a:xfrm>
              <a:off x="611669" y="596313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grpSp>
      <p:grpSp>
        <p:nvGrpSpPr>
          <p:cNvPr id="41" name="Group 40">
            <a:extLst>
              <a:ext uri="{FF2B5EF4-FFF2-40B4-BE49-F238E27FC236}">
                <a16:creationId xmlns:a16="http://schemas.microsoft.com/office/drawing/2014/main" id="{823F83D6-F0E6-F549-5A65-7A653EC40E4A}"/>
              </a:ext>
            </a:extLst>
          </p:cNvPr>
          <p:cNvGrpSpPr/>
          <p:nvPr/>
        </p:nvGrpSpPr>
        <p:grpSpPr>
          <a:xfrm>
            <a:off x="8128000" y="4603456"/>
            <a:ext cx="8128000" cy="4434027"/>
            <a:chOff x="8128000" y="4603456"/>
            <a:chExt cx="8128000" cy="4434027"/>
          </a:xfrm>
        </p:grpSpPr>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6" name="TextBox 25">
              <a:extLst>
                <a:ext uri="{FF2B5EF4-FFF2-40B4-BE49-F238E27FC236}">
                  <a16:creationId xmlns:a16="http://schemas.microsoft.com/office/drawing/2014/main" id="{6F5F71F7-DF80-5B7C-CCC2-9BAE39F5E4DD}"/>
                </a:ext>
              </a:extLst>
            </p:cNvPr>
            <p:cNvSpPr txBox="1"/>
            <p:nvPr/>
          </p:nvSpPr>
          <p:spPr>
            <a:xfrm>
              <a:off x="8490310" y="8021820"/>
              <a:ext cx="7586454" cy="1015663"/>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ComVE</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Wang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SemEval-2020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(11,997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examples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27" name="Rounded Rectangle 26">
              <a:extLst>
                <a:ext uri="{FF2B5EF4-FFF2-40B4-BE49-F238E27FC236}">
                  <a16:creationId xmlns:a16="http://schemas.microsoft.com/office/drawing/2014/main" id="{3C919174-09D9-4991-E2B9-BC4A131792A3}"/>
                </a:ext>
              </a:extLst>
            </p:cNvPr>
            <p:cNvSpPr/>
            <p:nvPr/>
          </p:nvSpPr>
          <p:spPr>
            <a:xfrm>
              <a:off x="8490310" y="5182111"/>
              <a:ext cx="7315200" cy="2823201"/>
            </a:xfrm>
            <a:prstGeom prst="roundRect">
              <a:avLst>
                <a:gd name="adj" fmla="val 2973"/>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6" name="TextBox 35">
              <a:extLst>
                <a:ext uri="{FF2B5EF4-FFF2-40B4-BE49-F238E27FC236}">
                  <a16:creationId xmlns:a16="http://schemas.microsoft.com/office/drawing/2014/main" id="{5EDD4AE8-F0F4-1918-D062-E2CFD20D4356}"/>
                </a:ext>
              </a:extLst>
            </p:cNvPr>
            <p:cNvSpPr txBox="1"/>
            <p:nvPr/>
          </p:nvSpPr>
          <p:spPr>
            <a:xfrm>
              <a:off x="8734879"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am</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hungry</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for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p>
          </p:txBody>
        </p:sp>
        <p:sp>
          <p:nvSpPr>
            <p:cNvPr id="37" name="TextBox 36">
              <a:extLst>
                <a:ext uri="{FF2B5EF4-FFF2-40B4-BE49-F238E27FC236}">
                  <a16:creationId xmlns:a16="http://schemas.microsoft.com/office/drawing/2014/main" id="{6B334BC7-ABDE-409B-986D-912013EDEE8C}"/>
                </a:ext>
              </a:extLst>
            </p:cNvPr>
            <p:cNvSpPr txBox="1"/>
            <p:nvPr/>
          </p:nvSpPr>
          <p:spPr>
            <a:xfrm>
              <a:off x="8734878" y="5963132"/>
              <a:ext cx="6967889" cy="1815882"/>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Outputs:</a:t>
              </a:r>
              <a:endParaRPr lang="en-US" altLang="zh-CN" sz="2800" b="1" dirty="0">
                <a:solidFill>
                  <a:srgbClr val="00B050"/>
                </a:solidFill>
                <a:latin typeface="Colfax" panose="020B0304000000010002" pitchFamily="34" charset="0"/>
                <a:ea typeface="Palatino" pitchFamily="2" charset="77"/>
                <a:cs typeface="Verdana" panose="020B0604030504040204" pitchFamily="34" charset="0"/>
              </a:endParaRP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1)</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used</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to</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quench</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2)</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You</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are</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hungry.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3)</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food.</a:t>
              </a:r>
            </a:p>
          </p:txBody>
        </p:sp>
      </p:grpSp>
      <p:sp>
        <p:nvSpPr>
          <p:cNvPr id="3" name="Slide Number Placeholder 2">
            <a:extLst>
              <a:ext uri="{FF2B5EF4-FFF2-40B4-BE49-F238E27FC236}">
                <a16:creationId xmlns:a16="http://schemas.microsoft.com/office/drawing/2014/main" id="{D6E454FD-18F0-40EA-2A99-9DDA0F3D87B2}"/>
              </a:ext>
            </a:extLst>
          </p:cNvPr>
          <p:cNvSpPr>
            <a:spLocks noGrp="1"/>
          </p:cNvSpPr>
          <p:nvPr>
            <p:ph type="sldNum" sz="quarter" idx="11"/>
          </p:nvPr>
        </p:nvSpPr>
        <p:spPr/>
        <p:txBody>
          <a:bodyPr/>
          <a:lstStyle/>
          <a:p>
            <a:pPr>
              <a:defRPr/>
            </a:pPr>
            <a:fld id="{91F31FA6-B0B4-9940-9B47-E6B321700686}" type="slidenum">
              <a:rPr lang="en-US" smtClean="0"/>
              <a:pPr>
                <a:defRPr/>
              </a:pPr>
              <a:t>3</a:t>
            </a:fld>
            <a:endParaRPr lang="en-US"/>
          </a:p>
        </p:txBody>
      </p:sp>
    </p:spTree>
    <p:extLst>
      <p:ext uri="{BB962C8B-B14F-4D97-AF65-F5344CB8AC3E}">
        <p14:creationId xmlns:p14="http://schemas.microsoft.com/office/powerpoint/2010/main" val="1266791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Golden Retriever dog breed information &amp; cost | ManyPets">
            <a:extLst>
              <a:ext uri="{FF2B5EF4-FFF2-40B4-BE49-F238E27FC236}">
                <a16:creationId xmlns:a16="http://schemas.microsoft.com/office/drawing/2014/main" id="{B0386BCB-4EB2-0D96-75CB-FE3EACF6056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0" y="-447"/>
            <a:ext cx="8086725" cy="914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Placeholder 11">
            <a:extLst>
              <a:ext uri="{FF2B5EF4-FFF2-40B4-BE49-F238E27FC236}">
                <a16:creationId xmlns:a16="http://schemas.microsoft.com/office/drawing/2014/main" id="{67D8DCEB-9F2F-57B6-70EA-DA8E7F7815A6}"/>
              </a:ext>
            </a:extLst>
          </p:cNvPr>
          <p:cNvPicPr>
            <a:picLocks noGrp="1" noChangeAspect="1"/>
          </p:cNvPicPr>
          <p:nvPr>
            <p:ph type="pic" sz="quarter" idx="16"/>
          </p:nvPr>
        </p:nvPicPr>
        <p:blipFill>
          <a:blip r:embed="rId5"/>
          <a:srcRect l="3489" r="3489"/>
          <a:stretch/>
        </p:blipFill>
        <p:spPr>
          <a:xfrm>
            <a:off x="8125620" y="2195747"/>
            <a:ext cx="8149429" cy="3640799"/>
          </a:xfrm>
        </p:spPr>
      </p:pic>
      <p:pic>
        <p:nvPicPr>
          <p:cNvPr id="14" name="Picture 13" descr="A picture containing window, indoor, building, living&#10;&#10;Description automatically generated">
            <a:extLst>
              <a:ext uri="{FF2B5EF4-FFF2-40B4-BE49-F238E27FC236}">
                <a16:creationId xmlns:a16="http://schemas.microsoft.com/office/drawing/2014/main" id="{B8CB9EF3-298D-DD14-27A8-A19D87DC3BAD}"/>
              </a:ext>
            </a:extLst>
          </p:cNvPr>
          <p:cNvPicPr>
            <a:picLocks/>
          </p:cNvPicPr>
          <p:nvPr/>
        </p:nvPicPr>
        <p:blipFill>
          <a:blip r:embed="rId6"/>
          <a:stretch>
            <a:fillRect/>
          </a:stretch>
        </p:blipFill>
        <p:spPr>
          <a:xfrm>
            <a:off x="8125619" y="447"/>
            <a:ext cx="4710710" cy="2195299"/>
          </a:xfrm>
          <a:prstGeom prst="rect">
            <a:avLst/>
          </a:prstGeom>
        </p:spPr>
      </p:pic>
      <p:pic>
        <p:nvPicPr>
          <p:cNvPr id="18" name="Picture 17" descr="A picture containing indoor, floor, furniture, cluttered&#10;&#10;Description automatically generated">
            <a:extLst>
              <a:ext uri="{FF2B5EF4-FFF2-40B4-BE49-F238E27FC236}">
                <a16:creationId xmlns:a16="http://schemas.microsoft.com/office/drawing/2014/main" id="{5C5B5C2D-1B44-1192-6070-797FD5D5A8DB}"/>
              </a:ext>
            </a:extLst>
          </p:cNvPr>
          <p:cNvPicPr>
            <a:picLocks noChangeAspect="1"/>
          </p:cNvPicPr>
          <p:nvPr/>
        </p:nvPicPr>
        <p:blipFill>
          <a:blip r:embed="rId7"/>
          <a:stretch>
            <a:fillRect/>
          </a:stretch>
        </p:blipFill>
        <p:spPr>
          <a:xfrm>
            <a:off x="10458336" y="5871653"/>
            <a:ext cx="5816712" cy="3271900"/>
          </a:xfrm>
          <a:prstGeom prst="rect">
            <a:avLst/>
          </a:prstGeom>
        </p:spPr>
      </p:pic>
      <p:sp>
        <p:nvSpPr>
          <p:cNvPr id="24" name="TextBox 23">
            <a:extLst>
              <a:ext uri="{FF2B5EF4-FFF2-40B4-BE49-F238E27FC236}">
                <a16:creationId xmlns:a16="http://schemas.microsoft.com/office/drawing/2014/main" id="{CCB24A1A-A3B9-B751-77A5-49DAD276AAA8}"/>
              </a:ext>
            </a:extLst>
          </p:cNvPr>
          <p:cNvSpPr txBox="1"/>
          <p:nvPr/>
        </p:nvSpPr>
        <p:spPr>
          <a:xfrm>
            <a:off x="12871885" y="367734"/>
            <a:ext cx="3403164" cy="1246373"/>
          </a:xfrm>
          <a:prstGeom prst="rect">
            <a:avLst/>
          </a:prstGeom>
          <a:noFill/>
        </p:spPr>
        <p:txBody>
          <a:bodyPr wrap="none" rtlCol="0">
            <a:spAutoFit/>
          </a:bodyPr>
          <a:lstStyle/>
          <a:p>
            <a:r>
              <a:rPr lang="en-US" altLang="zh-CN" sz="2500" dirty="0">
                <a:solidFill>
                  <a:schemeClr val="tx1">
                    <a:lumMod val="50000"/>
                  </a:schemeClr>
                </a:solidFill>
                <a:latin typeface="Georgia" panose="02040502050405020303" pitchFamily="18" charset="0"/>
                <a:cs typeface="Helvetica Neue"/>
              </a:rPr>
              <a:t>Cleaned</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house</a:t>
            </a:r>
          </a:p>
          <a:p>
            <a:r>
              <a:rPr lang="en-US" altLang="zh-CN" sz="2500" dirty="0">
                <a:solidFill>
                  <a:schemeClr val="tx1">
                    <a:lumMod val="50000"/>
                  </a:schemeClr>
                </a:solidFill>
                <a:latin typeface="Georgia" panose="02040502050405020303" pitchFamily="18" charset="0"/>
                <a:cs typeface="Helvetica Neue"/>
              </a:rPr>
              <a:t>Went</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to</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work</a:t>
            </a:r>
          </a:p>
          <a:p>
            <a:r>
              <a:rPr lang="en-US" altLang="zh-CN" sz="2500" dirty="0">
                <a:solidFill>
                  <a:schemeClr val="tx1">
                    <a:lumMod val="50000"/>
                  </a:schemeClr>
                </a:solidFill>
                <a:latin typeface="Georgia" panose="02040502050405020303" pitchFamily="18" charset="0"/>
                <a:cs typeface="Helvetica Neue"/>
              </a:rPr>
              <a:t>Leaved</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windows</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open</a:t>
            </a:r>
            <a:endParaRPr lang="en-US" sz="2500" dirty="0">
              <a:solidFill>
                <a:schemeClr val="tx1">
                  <a:lumMod val="50000"/>
                </a:schemeClr>
              </a:solidFill>
              <a:latin typeface="Georgia" panose="02040502050405020303" pitchFamily="18" charset="0"/>
              <a:cs typeface="Helvetica Neue"/>
            </a:endParaRPr>
          </a:p>
        </p:txBody>
      </p:sp>
      <p:sp>
        <p:nvSpPr>
          <p:cNvPr id="27" name="TextBox 26">
            <a:extLst>
              <a:ext uri="{FF2B5EF4-FFF2-40B4-BE49-F238E27FC236}">
                <a16:creationId xmlns:a16="http://schemas.microsoft.com/office/drawing/2014/main" id="{E0C59F23-6218-7A70-8B46-F9C5D93989C4}"/>
              </a:ext>
            </a:extLst>
          </p:cNvPr>
          <p:cNvSpPr txBox="1"/>
          <p:nvPr/>
        </p:nvSpPr>
        <p:spPr>
          <a:xfrm>
            <a:off x="8229588" y="7076758"/>
            <a:ext cx="2136915" cy="861690"/>
          </a:xfrm>
          <a:prstGeom prst="rect">
            <a:avLst/>
          </a:prstGeom>
          <a:noFill/>
        </p:spPr>
        <p:txBody>
          <a:bodyPr wrap="none" rtlCol="0">
            <a:spAutoFit/>
          </a:bodyPr>
          <a:lstStyle/>
          <a:p>
            <a:r>
              <a:rPr lang="en-US" altLang="zh-CN" sz="2500" dirty="0">
                <a:solidFill>
                  <a:schemeClr val="tx1">
                    <a:lumMod val="50000"/>
                  </a:schemeClr>
                </a:solidFill>
                <a:latin typeface="Georgia" panose="02040502050405020303" pitchFamily="18" charset="0"/>
                <a:cs typeface="Helvetica Neue"/>
              </a:rPr>
              <a:t>Back</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home</a:t>
            </a:r>
          </a:p>
          <a:p>
            <a:r>
              <a:rPr lang="en-US" altLang="zh-CN" sz="2500" dirty="0">
                <a:solidFill>
                  <a:schemeClr val="tx1">
                    <a:lumMod val="50000"/>
                  </a:schemeClr>
                </a:solidFill>
                <a:latin typeface="Georgia" panose="02040502050405020303" pitchFamily="18" charset="0"/>
                <a:cs typeface="Helvetica Neue"/>
              </a:rPr>
              <a:t>Found</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a</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mess</a:t>
            </a:r>
            <a:endParaRPr lang="en-US" sz="2500" dirty="0">
              <a:solidFill>
                <a:schemeClr val="tx1">
                  <a:lumMod val="50000"/>
                </a:schemeClr>
              </a:solidFill>
              <a:latin typeface="Georgia" panose="02040502050405020303" pitchFamily="18" charset="0"/>
              <a:cs typeface="Helvetica Neue"/>
            </a:endParaRPr>
          </a:p>
        </p:txBody>
      </p:sp>
      <p:sp>
        <p:nvSpPr>
          <p:cNvPr id="29" name="TextBox 28">
            <a:extLst>
              <a:ext uri="{FF2B5EF4-FFF2-40B4-BE49-F238E27FC236}">
                <a16:creationId xmlns:a16="http://schemas.microsoft.com/office/drawing/2014/main" id="{11A8D7D1-ED73-5503-58A1-7AB0E844B96A}"/>
              </a:ext>
            </a:extLst>
          </p:cNvPr>
          <p:cNvSpPr txBox="1"/>
          <p:nvPr/>
        </p:nvSpPr>
        <p:spPr>
          <a:xfrm>
            <a:off x="15186142" y="3354490"/>
            <a:ext cx="812722" cy="1323310"/>
          </a:xfrm>
          <a:prstGeom prst="rect">
            <a:avLst/>
          </a:prstGeom>
          <a:noFill/>
        </p:spPr>
        <p:txBody>
          <a:bodyPr wrap="square">
            <a:spAutoFit/>
          </a:bodyPr>
          <a:lstStyle/>
          <a:p>
            <a:r>
              <a:rPr lang="en-US" altLang="zh-CN" sz="7999" dirty="0">
                <a:solidFill>
                  <a:schemeClr val="bg1"/>
                </a:solidFill>
                <a:latin typeface="Georgia" panose="02040502050405020303" pitchFamily="18" charset="0"/>
                <a:cs typeface="Helvetica Neue"/>
              </a:rPr>
              <a:t>?</a:t>
            </a:r>
            <a:endParaRPr lang="en-US" sz="7999" dirty="0">
              <a:solidFill>
                <a:schemeClr val="bg1"/>
              </a:solidFill>
            </a:endParaRPr>
          </a:p>
        </p:txBody>
      </p:sp>
      <p:sp>
        <p:nvSpPr>
          <p:cNvPr id="2" name="Slide Number Placeholder 1">
            <a:extLst>
              <a:ext uri="{FF2B5EF4-FFF2-40B4-BE49-F238E27FC236}">
                <a16:creationId xmlns:a16="http://schemas.microsoft.com/office/drawing/2014/main" id="{97D95268-7222-3C1E-D4C6-AF45A5E9397D}"/>
              </a:ext>
            </a:extLst>
          </p:cNvPr>
          <p:cNvSpPr>
            <a:spLocks noGrp="1"/>
          </p:cNvSpPr>
          <p:nvPr>
            <p:ph type="sldNum" sz="quarter" idx="11"/>
          </p:nvPr>
        </p:nvSpPr>
        <p:spPr/>
        <p:txBody>
          <a:bodyPr/>
          <a:lstStyle/>
          <a:p>
            <a:pPr>
              <a:defRPr/>
            </a:pPr>
            <a:fld id="{91F31FA6-B0B4-9940-9B47-E6B321700686}" type="slidenum">
              <a:rPr lang="en-US" smtClean="0"/>
              <a:pPr>
                <a:defRPr/>
              </a:pPr>
              <a:t>4</a:t>
            </a:fld>
            <a:endParaRPr lang="en-US" dirty="0"/>
          </a:p>
        </p:txBody>
      </p:sp>
      <p:sp>
        <p:nvSpPr>
          <p:cNvPr id="3" name="Title 2">
            <a:extLst>
              <a:ext uri="{FF2B5EF4-FFF2-40B4-BE49-F238E27FC236}">
                <a16:creationId xmlns:a16="http://schemas.microsoft.com/office/drawing/2014/main" id="{52C8953E-5ABF-0306-6066-170C608BB1AD}"/>
              </a:ext>
            </a:extLst>
          </p:cNvPr>
          <p:cNvSpPr>
            <a:spLocks noGrp="1"/>
          </p:cNvSpPr>
          <p:nvPr>
            <p:ph type="title"/>
          </p:nvPr>
        </p:nvSpPr>
        <p:spPr>
          <a:xfrm>
            <a:off x="8125619" y="4449341"/>
            <a:ext cx="7255282" cy="618302"/>
          </a:xfrm>
        </p:spPr>
        <p:txBody>
          <a:bodyPr/>
          <a:lstStyle/>
          <a:p>
            <a:r>
              <a:rPr lang="en-US" altLang="zh-CN" dirty="0">
                <a:solidFill>
                  <a:schemeClr val="bg1"/>
                </a:solidFill>
              </a:rPr>
              <a:t>Abductive</a:t>
            </a:r>
            <a:br>
              <a:rPr lang="en-US" altLang="zh-CN" dirty="0">
                <a:solidFill>
                  <a:schemeClr val="bg1"/>
                </a:solidFill>
              </a:rPr>
            </a:br>
            <a:r>
              <a:rPr lang="en-US" altLang="zh-CN" dirty="0">
                <a:solidFill>
                  <a:schemeClr val="bg1"/>
                </a:solidFill>
              </a:rPr>
              <a:t>Reasoning</a:t>
            </a:r>
            <a:endParaRPr lang="en-US" dirty="0">
              <a:solidFill>
                <a:schemeClr val="bg1"/>
              </a:solidFill>
            </a:endParaRPr>
          </a:p>
        </p:txBody>
      </p:sp>
      <p:sp>
        <p:nvSpPr>
          <p:cNvPr id="7" name="Title 2">
            <a:extLst>
              <a:ext uri="{FF2B5EF4-FFF2-40B4-BE49-F238E27FC236}">
                <a16:creationId xmlns:a16="http://schemas.microsoft.com/office/drawing/2014/main" id="{EFC4151B-7437-B1E7-664A-2B077A21CB1B}"/>
              </a:ext>
            </a:extLst>
          </p:cNvPr>
          <p:cNvSpPr txBox="1">
            <a:spLocks/>
          </p:cNvSpPr>
          <p:nvPr/>
        </p:nvSpPr>
        <p:spPr bwMode="auto">
          <a:xfrm>
            <a:off x="0" y="7629297"/>
            <a:ext cx="7255282" cy="61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algn="l"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a:lstStyle>
          <a:p>
            <a:r>
              <a:rPr lang="en-US" altLang="zh-CN"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Deductive</a:t>
            </a:r>
          </a:p>
          <a:p>
            <a:r>
              <a:rPr lang="en-US" altLang="zh-CN"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Reasoning</a:t>
            </a:r>
            <a:endPar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D7FEABA0-A510-73F2-9C3B-C219BE5A231F}"/>
              </a:ext>
            </a:extLst>
          </p:cNvPr>
          <p:cNvSpPr txBox="1"/>
          <p:nvPr/>
        </p:nvSpPr>
        <p:spPr>
          <a:xfrm>
            <a:off x="1529695" y="4352062"/>
            <a:ext cx="6557030" cy="1431161"/>
          </a:xfrm>
          <a:prstGeom prst="rect">
            <a:avLst/>
          </a:prstGeom>
          <a:noFill/>
        </p:spPr>
        <p:txBody>
          <a:bodyPr wrap="square">
            <a:spAutoFit/>
          </a:bodyPr>
          <a:lstStyle/>
          <a:p>
            <a:pPr algn="r"/>
            <a:r>
              <a:rPr lang="en-US" altLang="zh-CN" i="1" dirty="0">
                <a:solidFill>
                  <a:schemeClr val="bg1"/>
                </a:solidFill>
                <a:latin typeface="Georgia" panose="02040502050405020303" pitchFamily="18" charset="0"/>
              </a:rPr>
              <a:t>All</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dogs</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have</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ears.</a:t>
            </a:r>
          </a:p>
          <a:p>
            <a:pPr algn="r"/>
            <a:r>
              <a:rPr lang="en-US" altLang="zh-CN" i="1" dirty="0">
                <a:solidFill>
                  <a:schemeClr val="bg1"/>
                </a:solidFill>
                <a:latin typeface="Georgia" panose="02040502050405020303" pitchFamily="18" charset="0"/>
              </a:rPr>
              <a:t>Golden</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retrievers</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are</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dogs.</a:t>
            </a:r>
          </a:p>
          <a:p>
            <a:pPr algn="r"/>
            <a:r>
              <a:rPr lang="en-US" altLang="zh-CN" i="1" dirty="0">
                <a:solidFill>
                  <a:schemeClr val="bg1"/>
                </a:solidFill>
                <a:latin typeface="Georgia" panose="02040502050405020303" pitchFamily="18" charset="0"/>
              </a:rPr>
              <a:t>Golden</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retriever</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have</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ears.</a:t>
            </a:r>
            <a:endParaRPr lang="en-US" i="1" dirty="0">
              <a:solidFill>
                <a:schemeClr val="bg1"/>
              </a:solidFill>
              <a:latin typeface="Georgia" panose="02040502050405020303" pitchFamily="18" charset="0"/>
            </a:endParaRPr>
          </a:p>
        </p:txBody>
      </p:sp>
    </p:spTree>
    <p:extLst>
      <p:ext uri="{BB962C8B-B14F-4D97-AF65-F5344CB8AC3E}">
        <p14:creationId xmlns:p14="http://schemas.microsoft.com/office/powerpoint/2010/main" val="1913726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48C801C-CBDD-1FBC-F9DF-799F8C7BF4E6}"/>
              </a:ext>
            </a:extLst>
          </p:cNvPr>
          <p:cNvSpPr>
            <a:spLocks noGrp="1"/>
          </p:cNvSpPr>
          <p:nvPr>
            <p:ph type="body" idx="12"/>
          </p:nvPr>
        </p:nvSpPr>
        <p:spPr/>
        <p:txBody>
          <a:bodyPr/>
          <a:lstStyle/>
          <a:p>
            <a:r>
              <a:rPr lang="en-US" altLang="zh-CN" dirty="0"/>
              <a:t>Known</a:t>
            </a:r>
            <a:r>
              <a:rPr lang="zh-CN" altLang="en-US" dirty="0"/>
              <a:t> </a:t>
            </a:r>
            <a:r>
              <a:rPr lang="en-US" altLang="zh-CN" dirty="0"/>
              <a:t>as</a:t>
            </a:r>
            <a:r>
              <a:rPr lang="zh-CN" altLang="en-US" dirty="0"/>
              <a:t> </a:t>
            </a:r>
            <a:r>
              <a:rPr lang="en-US" altLang="zh-CN" dirty="0"/>
              <a:t>one</a:t>
            </a:r>
            <a:r>
              <a:rPr lang="zh-CN" altLang="en-US" dirty="0"/>
              <a:t> </a:t>
            </a:r>
            <a:r>
              <a:rPr lang="en-US" altLang="zh-CN" dirty="0"/>
              <a:t>of</a:t>
            </a:r>
            <a:r>
              <a:rPr lang="zh-CN" altLang="en-US" dirty="0"/>
              <a:t> </a:t>
            </a:r>
            <a:r>
              <a:rPr lang="en-US" altLang="zh-CN" dirty="0"/>
              <a:t>the</a:t>
            </a:r>
            <a:r>
              <a:rPr lang="zh-CN" altLang="en-US" dirty="0"/>
              <a:t> </a:t>
            </a:r>
            <a:r>
              <a:rPr lang="en-US" altLang="zh-CN" dirty="0"/>
              <a:t>“Emergent</a:t>
            </a:r>
            <a:r>
              <a:rPr lang="zh-CN" altLang="en-US" dirty="0"/>
              <a:t> </a:t>
            </a:r>
            <a:r>
              <a:rPr lang="en-US" altLang="zh-CN" dirty="0"/>
              <a:t>Abilities”</a:t>
            </a:r>
            <a:r>
              <a:rPr lang="zh-CN" altLang="en-US" dirty="0"/>
              <a:t> </a:t>
            </a:r>
            <a:r>
              <a:rPr lang="en-US" altLang="zh-CN" dirty="0"/>
              <a:t>of</a:t>
            </a:r>
            <a:r>
              <a:rPr lang="zh-CN" altLang="en-US" dirty="0"/>
              <a:t> </a:t>
            </a:r>
            <a:r>
              <a:rPr lang="en-US" altLang="zh-CN" dirty="0"/>
              <a:t>Large</a:t>
            </a:r>
            <a:r>
              <a:rPr lang="zh-CN" altLang="en-US" dirty="0"/>
              <a:t> </a:t>
            </a:r>
            <a:r>
              <a:rPr lang="en-US" altLang="zh-CN" dirty="0"/>
              <a:t>Language</a:t>
            </a:r>
            <a:r>
              <a:rPr lang="zh-CN" altLang="en-US" dirty="0"/>
              <a:t> </a:t>
            </a:r>
            <a:r>
              <a:rPr lang="en-US" altLang="zh-CN" dirty="0"/>
              <a:t>Models (LLMs)</a:t>
            </a:r>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00AAC1E9-1A78-9923-7911-5B41579AA2BB}"/>
              </a:ext>
            </a:extLst>
          </p:cNvPr>
          <p:cNvPicPr>
            <a:picLocks noGrp="1" noChangeAspect="1"/>
          </p:cNvPicPr>
          <p:nvPr>
            <p:ph idx="1"/>
          </p:nvPr>
        </p:nvPicPr>
        <p:blipFill>
          <a:blip r:embed="rId2"/>
          <a:stretch>
            <a:fillRect/>
          </a:stretch>
        </p:blipFill>
        <p:spPr>
          <a:xfrm>
            <a:off x="537833" y="2393962"/>
            <a:ext cx="11314648" cy="5505450"/>
          </a:xfrm>
        </p:spPr>
      </p:pic>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altLang="zh-CN" dirty="0"/>
              <a:t>Chain</a:t>
            </a:r>
            <a:r>
              <a:rPr lang="zh-CN" altLang="en-US" dirty="0"/>
              <a:t> </a:t>
            </a:r>
            <a:r>
              <a:rPr lang="en-US" altLang="zh-CN" dirty="0"/>
              <a:t>of</a:t>
            </a:r>
            <a:r>
              <a:rPr lang="zh-CN" altLang="en-US" dirty="0"/>
              <a:t> </a:t>
            </a:r>
            <a:r>
              <a:rPr lang="en-US" altLang="zh-CN" dirty="0"/>
              <a:t>Thoughts</a:t>
            </a:r>
            <a:endParaRPr lang="en-US" dirty="0"/>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5</a:t>
            </a:fld>
            <a:endParaRPr lang="en-US"/>
          </a:p>
        </p:txBody>
      </p:sp>
      <p:sp>
        <p:nvSpPr>
          <p:cNvPr id="4" name="Content Placeholder 7">
            <a:extLst>
              <a:ext uri="{FF2B5EF4-FFF2-40B4-BE49-F238E27FC236}">
                <a16:creationId xmlns:a16="http://schemas.microsoft.com/office/drawing/2014/main" id="{FE507458-4747-C7C7-5093-EF31EAB13194}"/>
              </a:ext>
            </a:extLst>
          </p:cNvPr>
          <p:cNvSpPr txBox="1">
            <a:spLocks/>
          </p:cNvSpPr>
          <p:nvPr/>
        </p:nvSpPr>
        <p:spPr bwMode="auto">
          <a:xfrm>
            <a:off x="537833" y="8373763"/>
            <a:ext cx="10178293" cy="61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dirty="0"/>
              <a:t>Wei et al. (Google Brain) </a:t>
            </a:r>
            <a:r>
              <a:rPr lang="en-US" dirty="0">
                <a:hlinkClick r:id="rId3"/>
              </a:rPr>
              <a:t>https://arxiv.org/abs/2201.11903</a:t>
            </a:r>
            <a:endParaRPr lang="en-US" dirty="0"/>
          </a:p>
          <a:p>
            <a:endParaRPr lang="en-US" dirty="0"/>
          </a:p>
        </p:txBody>
      </p:sp>
      <p:sp>
        <p:nvSpPr>
          <p:cNvPr id="11" name="Content Placeholder 7">
            <a:extLst>
              <a:ext uri="{FF2B5EF4-FFF2-40B4-BE49-F238E27FC236}">
                <a16:creationId xmlns:a16="http://schemas.microsoft.com/office/drawing/2014/main" id="{730727BC-67F0-8357-6F28-3B6130BBF7C1}"/>
              </a:ext>
            </a:extLst>
          </p:cNvPr>
          <p:cNvSpPr txBox="1">
            <a:spLocks/>
          </p:cNvSpPr>
          <p:nvPr/>
        </p:nvSpPr>
        <p:spPr bwMode="auto">
          <a:xfrm>
            <a:off x="12024360" y="2432842"/>
            <a:ext cx="4069080"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t>One-shot learning: the Q-A pair in Model Input.</a:t>
            </a:r>
          </a:p>
          <a:p>
            <a:pPr marL="457200" indent="-457200">
              <a:buFont typeface="Arial" panose="020B0604020202020204" pitchFamily="34" charset="0"/>
              <a:buChar char="•"/>
            </a:pPr>
            <a:r>
              <a:rPr lang="en-US" sz="2800" dirty="0"/>
              <a:t>Is it “training”? Does it modify model parameters?</a:t>
            </a:r>
          </a:p>
          <a:p>
            <a:pPr marL="457200" indent="-457200">
              <a:buFont typeface="Arial" panose="020B0604020202020204" pitchFamily="34" charset="0"/>
              <a:buChar char="•"/>
            </a:pPr>
            <a:r>
              <a:rPr lang="en-US" sz="2800" dirty="0"/>
              <a:t>Past (deep) learning models did not show the few-shot learning abilities.</a:t>
            </a:r>
          </a:p>
          <a:p>
            <a:pPr marL="457200" indent="-457200">
              <a:buFont typeface="Arial" panose="020B0604020202020204" pitchFamily="34" charset="0"/>
              <a:buChar char="•"/>
            </a:pPr>
            <a:r>
              <a:rPr lang="en-US" sz="2800" dirty="0"/>
              <a:t>Chain-of-thoughts improves reasoning.</a:t>
            </a:r>
          </a:p>
        </p:txBody>
      </p:sp>
    </p:spTree>
    <p:extLst>
      <p:ext uri="{BB962C8B-B14F-4D97-AF65-F5344CB8AC3E}">
        <p14:creationId xmlns:p14="http://schemas.microsoft.com/office/powerpoint/2010/main" val="2745405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48C801C-CBDD-1FBC-F9DF-799F8C7BF4E6}"/>
              </a:ext>
            </a:extLst>
          </p:cNvPr>
          <p:cNvSpPr>
            <a:spLocks noGrp="1"/>
          </p:cNvSpPr>
          <p:nvPr>
            <p:ph type="body" idx="12"/>
          </p:nvPr>
        </p:nvSpPr>
        <p:spPr/>
        <p:txBody>
          <a:bodyPr/>
          <a:lstStyle/>
          <a:p>
            <a:r>
              <a:rPr lang="en-US" altLang="zh-CN" dirty="0"/>
              <a:t>An</a:t>
            </a:r>
            <a:r>
              <a:rPr lang="zh-CN" altLang="en-US" dirty="0"/>
              <a:t> </a:t>
            </a:r>
            <a:r>
              <a:rPr lang="en-US" altLang="zh-CN" dirty="0"/>
              <a:t>Important</a:t>
            </a:r>
            <a:r>
              <a:rPr lang="zh-CN" altLang="en-US" dirty="0"/>
              <a:t> </a:t>
            </a:r>
            <a:r>
              <a:rPr lang="en-US" altLang="zh-CN" dirty="0"/>
              <a:t>Part</a:t>
            </a:r>
            <a:r>
              <a:rPr lang="zh-CN" altLang="en-US" dirty="0"/>
              <a:t> </a:t>
            </a:r>
            <a:r>
              <a:rPr lang="en-US" altLang="zh-CN" dirty="0"/>
              <a:t>of</a:t>
            </a:r>
            <a:r>
              <a:rPr lang="zh-CN" altLang="en-US" dirty="0"/>
              <a:t> </a:t>
            </a:r>
            <a:r>
              <a:rPr lang="en-US" altLang="zh-CN" dirty="0"/>
              <a:t>C</a:t>
            </a:r>
            <a:r>
              <a:rPr lang="en-US" dirty="0"/>
              <a:t>hronology</a:t>
            </a:r>
            <a:r>
              <a:rPr lang="zh-CN" altLang="en-US" dirty="0"/>
              <a:t> </a:t>
            </a:r>
            <a:r>
              <a:rPr lang="en-US" altLang="zh-CN" dirty="0"/>
              <a:t>in</a:t>
            </a:r>
            <a:r>
              <a:rPr lang="zh-CN" altLang="en-US" dirty="0"/>
              <a:t> </a:t>
            </a:r>
            <a:r>
              <a:rPr lang="en-US" altLang="zh-CN" dirty="0"/>
              <a:t>Deep</a:t>
            </a:r>
            <a:r>
              <a:rPr lang="zh-CN" altLang="en-US" dirty="0"/>
              <a:t> </a:t>
            </a:r>
            <a:r>
              <a:rPr lang="en-US" altLang="zh-CN" dirty="0"/>
              <a:t>Learning</a:t>
            </a:r>
            <a:r>
              <a:rPr lang="zh-CN" altLang="en-US" dirty="0"/>
              <a:t> </a:t>
            </a:r>
            <a:r>
              <a:rPr lang="en-US" altLang="zh-CN" dirty="0"/>
              <a:t>History</a:t>
            </a:r>
            <a:endParaRPr lang="en-US"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91260E7F-1709-C3C8-7DC7-5A313CA61523}"/>
                  </a:ext>
                </a:extLst>
              </p:cNvPr>
              <p:cNvSpPr>
                <a:spLocks noGrp="1"/>
              </p:cNvSpPr>
              <p:nvPr>
                <p:ph idx="1"/>
              </p:nvPr>
            </p:nvSpPr>
            <p:spPr/>
            <p:txBody>
              <a:bodyPr/>
              <a:lstStyle/>
              <a:p>
                <a:r>
                  <a:rPr lang="en-US" altLang="zh-CN" dirty="0"/>
                  <a:t>2017:</a:t>
                </a:r>
                <a:r>
                  <a:rPr lang="zh-CN" altLang="en-US" dirty="0"/>
                  <a:t> </a:t>
                </a:r>
                <a:r>
                  <a:rPr lang="en-US" altLang="zh-CN" dirty="0"/>
                  <a:t>Google’s</a:t>
                </a:r>
                <a:r>
                  <a:rPr lang="zh-CN" altLang="en-US" dirty="0"/>
                  <a:t> </a:t>
                </a:r>
                <a:r>
                  <a:rPr lang="en-US" altLang="zh-CN" b="1" dirty="0"/>
                  <a:t>Transformer</a:t>
                </a:r>
                <a:r>
                  <a:rPr lang="en-US" altLang="zh-CN" dirty="0"/>
                  <a:t>:</a:t>
                </a:r>
                <a:r>
                  <a:rPr lang="zh-CN" altLang="en-US" dirty="0"/>
                  <a:t> </a:t>
                </a:r>
                <a:r>
                  <a:rPr lang="en-US" altLang="zh-CN" dirty="0"/>
                  <a:t>Word</a:t>
                </a:r>
                <a:r>
                  <a:rPr lang="zh-CN" altLang="en-US" dirty="0"/>
                  <a:t> </a:t>
                </a:r>
                <a:r>
                  <a:rPr lang="en-US" altLang="zh-CN" dirty="0"/>
                  <a:t>processing</a:t>
                </a:r>
                <a:r>
                  <a:rPr lang="zh-CN" altLang="en-US" dirty="0"/>
                  <a:t> </a:t>
                </a:r>
                <a:r>
                  <a:rPr lang="en-US" altLang="zh-CN" dirty="0"/>
                  <a:t>with</a:t>
                </a:r>
                <a:r>
                  <a:rPr lang="zh-CN" altLang="en-US" dirty="0"/>
                  <a:t> </a:t>
                </a:r>
                <a:r>
                  <a:rPr lang="en-US" altLang="zh-CN" dirty="0"/>
                  <a:t>positional</a:t>
                </a:r>
                <a:r>
                  <a:rPr lang="zh-CN" altLang="en-US" dirty="0"/>
                  <a:t> </a:t>
                </a:r>
                <a:r>
                  <a:rPr lang="en-US" altLang="zh-CN" dirty="0"/>
                  <a:t>relationship</a:t>
                </a:r>
                <a:r>
                  <a:rPr lang="zh-CN" altLang="en-US" dirty="0"/>
                  <a:t> </a:t>
                </a:r>
                <a:r>
                  <a:rPr lang="en-US" altLang="zh-CN" dirty="0"/>
                  <a:t>is</a:t>
                </a:r>
                <a:r>
                  <a:rPr lang="zh-CN" altLang="en-US" dirty="0"/>
                  <a:t> </a:t>
                </a:r>
                <a:r>
                  <a:rPr lang="en-US" altLang="zh-CN" dirty="0"/>
                  <a:t>scaled!</a:t>
                </a:r>
              </a:p>
              <a:p>
                <a:r>
                  <a:rPr lang="en-US" altLang="zh-CN" dirty="0"/>
                  <a:t>2018:</a:t>
                </a:r>
                <a:r>
                  <a:rPr lang="zh-CN" altLang="en-US" dirty="0"/>
                  <a:t> </a:t>
                </a:r>
                <a:r>
                  <a:rPr lang="en-US" altLang="zh-CN" dirty="0" err="1"/>
                  <a:t>OpenAI’s</a:t>
                </a:r>
                <a:r>
                  <a:rPr lang="zh-CN" altLang="en-US" dirty="0"/>
                  <a:t> </a:t>
                </a:r>
                <a:r>
                  <a:rPr lang="en-US" altLang="zh-CN" b="1" dirty="0"/>
                  <a:t>GPT-2</a:t>
                </a:r>
                <a:r>
                  <a:rPr lang="en-US" altLang="zh-CN" dirty="0"/>
                  <a:t>:</a:t>
                </a:r>
                <a:r>
                  <a:rPr lang="zh-CN" altLang="en-US" dirty="0"/>
                  <a:t> </a:t>
                </a:r>
                <a:r>
                  <a:rPr lang="en-US" altLang="zh-CN" dirty="0"/>
                  <a:t>Pre-training:</a:t>
                </a:r>
                <a:r>
                  <a:rPr lang="zh-CN" altLang="en-US" dirty="0"/>
                  <a:t> </a:t>
                </a:r>
                <a:r>
                  <a:rPr lang="en-US" altLang="zh-CN" dirty="0"/>
                  <a:t>Next</a:t>
                </a:r>
                <a:r>
                  <a:rPr lang="zh-CN" altLang="en-US" dirty="0"/>
                  <a:t> </a:t>
                </a:r>
                <a:r>
                  <a:rPr lang="en-US" altLang="zh-CN" dirty="0"/>
                  <a:t>word</a:t>
                </a:r>
                <a:r>
                  <a:rPr lang="zh-CN" altLang="en-US" dirty="0"/>
                  <a:t> </a:t>
                </a:r>
                <a:r>
                  <a:rPr lang="en-US" altLang="zh-CN" dirty="0"/>
                  <a:t>prediction</a:t>
                </a:r>
                <a:r>
                  <a:rPr lang="zh-CN" altLang="en-US" dirty="0"/>
                  <a:t> </a:t>
                </a:r>
                <a:r>
                  <a:rPr lang="en-US" altLang="zh-CN" dirty="0"/>
                  <a:t>is</a:t>
                </a:r>
                <a:r>
                  <a:rPr lang="zh-CN" altLang="en-US" dirty="0"/>
                  <a:t> </a:t>
                </a:r>
                <a:r>
                  <a:rPr lang="en-US" altLang="zh-CN" dirty="0"/>
                  <a:t>language</a:t>
                </a:r>
                <a:r>
                  <a:rPr lang="zh-CN" altLang="en-US" dirty="0"/>
                  <a:t> </a:t>
                </a:r>
                <a:r>
                  <a:rPr lang="en-US" altLang="zh-CN" dirty="0"/>
                  <a:t>intelligence!</a:t>
                </a:r>
              </a:p>
              <a:p>
                <a:r>
                  <a:rPr lang="en-US" altLang="zh-CN" dirty="0"/>
                  <a:t>	Web contents have multi-task data.</a:t>
                </a:r>
                <a:r>
                  <a:rPr lang="zh-CN" altLang="en-US" dirty="0"/>
                  <a:t> </a:t>
                </a:r>
                <a:r>
                  <a:rPr lang="en-US" altLang="zh-CN" dirty="0"/>
                  <a:t>Accuracy</a:t>
                </a:r>
                <a:r>
                  <a:rPr lang="zh-CN" altLang="en-US" dirty="0"/>
                  <a:t> </a:t>
                </a:r>
                <a:r>
                  <a:rPr lang="en-US" altLang="zh-CN" dirty="0"/>
                  <a:t>bottleneck.</a:t>
                </a:r>
              </a:p>
              <a:p>
                <a:r>
                  <a:rPr lang="en-US" altLang="zh-CN" dirty="0"/>
                  <a:t>2019:</a:t>
                </a:r>
                <a:r>
                  <a:rPr lang="zh-CN" altLang="en-US" dirty="0"/>
                  <a:t> </a:t>
                </a:r>
                <a:r>
                  <a:rPr lang="en-US" altLang="zh-CN" dirty="0"/>
                  <a:t>Google’s</a:t>
                </a:r>
                <a:r>
                  <a:rPr lang="zh-CN" altLang="en-US" dirty="0"/>
                  <a:t> </a:t>
                </a:r>
                <a:r>
                  <a:rPr lang="en-US" altLang="zh-CN" b="1" dirty="0"/>
                  <a:t>BERT</a:t>
                </a:r>
                <a:r>
                  <a:rPr lang="en-US" altLang="zh-CN" dirty="0"/>
                  <a:t>:</a:t>
                </a:r>
                <a:r>
                  <a:rPr lang="zh-CN" altLang="en-US" dirty="0"/>
                  <a:t> </a:t>
                </a:r>
                <a:r>
                  <a:rPr lang="en-US" altLang="zh-CN" dirty="0"/>
                  <a:t>Masked</a:t>
                </a:r>
                <a:r>
                  <a:rPr lang="zh-CN" altLang="en-US" dirty="0"/>
                  <a:t> </a:t>
                </a:r>
                <a:r>
                  <a:rPr lang="en-US" altLang="zh-CN" dirty="0"/>
                  <a:t>word</a:t>
                </a:r>
                <a:r>
                  <a:rPr lang="zh-CN" altLang="en-US" dirty="0"/>
                  <a:t> </a:t>
                </a:r>
                <a:r>
                  <a:rPr lang="en-US" altLang="zh-CN" dirty="0"/>
                  <a:t>prediction;</a:t>
                </a:r>
                <a:r>
                  <a:rPr lang="zh-CN" altLang="en-US" dirty="0"/>
                  <a:t> </a:t>
                </a:r>
                <a:r>
                  <a:rPr lang="en-US" altLang="zh-CN" dirty="0"/>
                  <a:t>then</a:t>
                </a:r>
                <a:r>
                  <a:rPr lang="zh-CN" altLang="en-US" dirty="0"/>
                  <a:t> </a:t>
                </a:r>
                <a:r>
                  <a:rPr lang="en-US" altLang="zh-CN" dirty="0"/>
                  <a:t>fine-tune</a:t>
                </a:r>
                <a:r>
                  <a:rPr lang="zh-CN" altLang="en-US" dirty="0"/>
                  <a:t> </a:t>
                </a:r>
                <a:r>
                  <a:rPr lang="en-US" altLang="zh-CN" dirty="0"/>
                  <a:t>on</a:t>
                </a:r>
                <a:r>
                  <a:rPr lang="zh-CN" altLang="en-US" dirty="0"/>
                  <a:t> </a:t>
                </a:r>
                <a:r>
                  <a:rPr lang="en-US" altLang="zh-CN" dirty="0"/>
                  <a:t>task</a:t>
                </a:r>
                <a:r>
                  <a:rPr lang="zh-CN" altLang="en-US" dirty="0"/>
                  <a:t> </a:t>
                </a:r>
                <a:r>
                  <a:rPr lang="en-US" altLang="zh-CN" dirty="0"/>
                  <a:t>data.</a:t>
                </a:r>
              </a:p>
              <a:p>
                <a:r>
                  <a:rPr lang="en-US" altLang="zh-CN" dirty="0"/>
                  <a:t>2020:</a:t>
                </a:r>
                <a:r>
                  <a:rPr lang="zh-CN" altLang="en-US" dirty="0"/>
                  <a:t> </a:t>
                </a:r>
                <a:r>
                  <a:rPr lang="en-US" altLang="zh-CN" dirty="0" err="1"/>
                  <a:t>OpenAI’s</a:t>
                </a:r>
                <a:r>
                  <a:rPr lang="zh-CN" altLang="en-US" dirty="0"/>
                  <a:t> </a:t>
                </a:r>
                <a:r>
                  <a:rPr lang="en-US" altLang="zh-CN" b="1" dirty="0"/>
                  <a:t>GPT-3</a:t>
                </a:r>
                <a:r>
                  <a:rPr lang="en-US" altLang="zh-CN" dirty="0"/>
                  <a:t>:</a:t>
                </a:r>
                <a:r>
                  <a:rPr lang="zh-CN" altLang="en-US" dirty="0"/>
                  <a:t> </a:t>
                </a:r>
                <a:r>
                  <a:rPr lang="en-US" altLang="zh-CN" dirty="0">
                    <a:highlight>
                      <a:srgbClr val="FFFF00"/>
                    </a:highlight>
                  </a:rPr>
                  <a:t>Scaling</a:t>
                </a:r>
                <a:r>
                  <a:rPr lang="zh-CN" altLang="en-US" dirty="0">
                    <a:highlight>
                      <a:srgbClr val="FFFF00"/>
                    </a:highlight>
                  </a:rPr>
                  <a:t> </a:t>
                </a:r>
                <a:r>
                  <a:rPr lang="en-US" altLang="zh-CN" dirty="0">
                    <a:highlight>
                      <a:srgbClr val="FFFF00"/>
                    </a:highlight>
                  </a:rPr>
                  <a:t>Law</a:t>
                </a:r>
                <a:r>
                  <a:rPr lang="zh-CN" altLang="en-US" dirty="0"/>
                  <a:t> </a:t>
                </a:r>
                <a:r>
                  <a:rPr lang="en-US" altLang="zh-CN" dirty="0"/>
                  <a:t>of</a:t>
                </a:r>
                <a:r>
                  <a:rPr lang="zh-CN" altLang="en-US" dirty="0"/>
                  <a:t> </a:t>
                </a:r>
                <a:r>
                  <a:rPr lang="en-US" altLang="zh-CN" dirty="0"/>
                  <a:t>Neural</a:t>
                </a:r>
                <a:r>
                  <a:rPr lang="zh-CN" altLang="en-US" dirty="0"/>
                  <a:t> </a:t>
                </a:r>
                <a:r>
                  <a:rPr lang="en-US" altLang="zh-CN" dirty="0"/>
                  <a:t>LMs:</a:t>
                </a:r>
              </a:p>
              <a:p>
                <a:r>
                  <a:rPr lang="en-US" altLang="zh-CN" dirty="0"/>
                  <a:t>	Next</a:t>
                </a:r>
                <a:r>
                  <a:rPr lang="zh-CN" altLang="en-US" dirty="0"/>
                  <a:t> </a:t>
                </a:r>
                <a:r>
                  <a:rPr lang="en-US" altLang="zh-CN" dirty="0"/>
                  <a:t>word</a:t>
                </a:r>
                <a:r>
                  <a:rPr lang="zh-CN" altLang="en-US" dirty="0"/>
                  <a:t> </a:t>
                </a:r>
                <a:r>
                  <a:rPr lang="en-US" altLang="zh-CN" dirty="0"/>
                  <a:t>prediction</a:t>
                </a:r>
                <a:r>
                  <a:rPr lang="zh-CN" altLang="en-US" dirty="0"/>
                  <a:t> </a:t>
                </a:r>
                <a:r>
                  <a:rPr lang="en-US" altLang="zh-CN" dirty="0"/>
                  <a:t>Accuracy</a:t>
                </a:r>
                <a:r>
                  <a:rPr lang="zh-CN" altLang="en-US" dirty="0"/>
                  <a:t> </a:t>
                </a:r>
                <a:r>
                  <a:rPr lang="en-US" altLang="zh-CN" dirty="0"/>
                  <a:t>∝</a:t>
                </a:r>
                <a:r>
                  <a:rPr lang="zh-CN" altLang="en-US" dirty="0"/>
                  <a:t> </a:t>
                </a:r>
                <a:r>
                  <a:rPr lang="en-US" altLang="zh-CN" dirty="0"/>
                  <a:t>Model</a:t>
                </a:r>
                <a:r>
                  <a:rPr lang="zh-CN" altLang="en-US" dirty="0"/>
                  <a:t> </a:t>
                </a:r>
                <a:r>
                  <a:rPr lang="en-US" altLang="zh-CN" dirty="0"/>
                  <a:t>size</a:t>
                </a:r>
                <a:r>
                  <a:rPr lang="zh-CN" altLang="en-US" dirty="0"/>
                  <a:t> </a:t>
                </a:r>
                <a:r>
                  <a:rPr lang="en-US" altLang="zh-CN" dirty="0"/>
                  <a:t>×</a:t>
                </a:r>
                <a:r>
                  <a:rPr lang="zh-CN" altLang="en-US" dirty="0"/>
                  <a:t> </a:t>
                </a:r>
                <a:r>
                  <a:rPr lang="en-US" altLang="zh-CN" dirty="0"/>
                  <a:t>Data</a:t>
                </a:r>
                <a:r>
                  <a:rPr lang="zh-CN" altLang="en-US" dirty="0"/>
                  <a:t> </a:t>
                </a:r>
                <a:r>
                  <a:rPr lang="en-US" altLang="zh-CN" dirty="0"/>
                  <a:t>size</a:t>
                </a:r>
                <a:r>
                  <a:rPr lang="zh-CN" altLang="en-US" dirty="0"/>
                  <a:t> </a:t>
                </a:r>
                <a:r>
                  <a:rPr lang="en-US" altLang="zh-CN" dirty="0"/>
                  <a:t>×</a:t>
                </a:r>
                <a:r>
                  <a:rPr lang="zh-CN" altLang="en-US" dirty="0"/>
                  <a:t> </a:t>
                </a:r>
                <a:r>
                  <a:rPr lang="en-US" altLang="zh-CN" dirty="0"/>
                  <a:t>Computes</a:t>
                </a:r>
              </a:p>
              <a:p>
                <a:r>
                  <a:rPr lang="en-US" altLang="zh-CN" dirty="0"/>
                  <a:t>	In-context</a:t>
                </a:r>
                <a:r>
                  <a:rPr lang="zh-CN" altLang="en-US" dirty="0"/>
                  <a:t> </a:t>
                </a:r>
                <a:r>
                  <a:rPr lang="en-US" altLang="zh-CN" dirty="0"/>
                  <a:t>learning (few-shot learners)</a:t>
                </a:r>
                <a:r>
                  <a:rPr lang="zh-CN" altLang="en-US" dirty="0"/>
                  <a:t> </a:t>
                </a:r>
                <a:r>
                  <a:rPr lang="en-US" altLang="zh-CN" dirty="0"/>
                  <a:t>and</a:t>
                </a:r>
                <a:r>
                  <a:rPr lang="zh-CN" altLang="en-US" dirty="0"/>
                  <a:t> </a:t>
                </a:r>
                <a:r>
                  <a:rPr lang="en-US" altLang="zh-CN" dirty="0"/>
                  <a:t>Emergent</a:t>
                </a:r>
                <a:r>
                  <a:rPr lang="zh-CN" altLang="en-US" dirty="0"/>
                  <a:t> </a:t>
                </a:r>
                <a:r>
                  <a:rPr lang="en-US" altLang="zh-CN" dirty="0"/>
                  <a:t>abilities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sym typeface="Wingdings" pitchFamily="2" charset="2"/>
                  </a:rPr>
                  <a:t> Prompting</a:t>
                </a:r>
                <a:endParaRPr lang="en-US" altLang="zh-CN" dirty="0"/>
              </a:p>
              <a:p>
                <a:r>
                  <a:rPr lang="en-US" altLang="zh-CN" dirty="0"/>
                  <a:t>2022:</a:t>
                </a:r>
                <a:r>
                  <a:rPr lang="zh-CN" altLang="en-US" dirty="0"/>
                  <a:t> </a:t>
                </a:r>
                <a:r>
                  <a:rPr lang="en-US" altLang="zh-CN" dirty="0" err="1"/>
                  <a:t>OpenAI’s</a:t>
                </a:r>
                <a:r>
                  <a:rPr lang="zh-CN" altLang="en-US" dirty="0"/>
                  <a:t> </a:t>
                </a:r>
                <a:r>
                  <a:rPr lang="en-US" altLang="zh-CN" b="1" dirty="0"/>
                  <a:t>GPT-3.5</a:t>
                </a:r>
                <a:r>
                  <a:rPr lang="en-US" altLang="zh-CN" dirty="0"/>
                  <a:t>:</a:t>
                </a:r>
                <a:r>
                  <a:rPr lang="zh-CN" altLang="en-US" dirty="0"/>
                  <a:t> </a:t>
                </a:r>
                <a:r>
                  <a:rPr lang="en-US" altLang="zh-CN" dirty="0"/>
                  <a:t>Alignment: Instruction</a:t>
                </a:r>
                <a:r>
                  <a:rPr lang="zh-CN" altLang="en-US" dirty="0"/>
                  <a:t> </a:t>
                </a:r>
                <a:r>
                  <a:rPr lang="en-US" altLang="zh-CN" dirty="0"/>
                  <a:t>augmentation</a:t>
                </a:r>
                <a:r>
                  <a:rPr lang="zh-CN" altLang="en-US" dirty="0"/>
                  <a:t> </a:t>
                </a:r>
                <a:r>
                  <a:rPr lang="en-US" altLang="zh-CN" dirty="0"/>
                  <a:t>vs</a:t>
                </a:r>
                <a:r>
                  <a:rPr lang="zh-CN" altLang="en-US" dirty="0"/>
                  <a:t> </a:t>
                </a:r>
                <a:r>
                  <a:rPr lang="en-US" altLang="zh-CN" dirty="0"/>
                  <a:t>Fine-tuning</a:t>
                </a:r>
              </a:p>
              <a:p>
                <a:r>
                  <a:rPr lang="en-US" altLang="zh-CN" dirty="0"/>
                  <a:t>March</a:t>
                </a:r>
                <a:r>
                  <a:rPr lang="zh-CN" altLang="en-US" dirty="0"/>
                  <a:t> </a:t>
                </a:r>
                <a:r>
                  <a:rPr lang="en-US" altLang="zh-CN" dirty="0"/>
                  <a:t>2023:</a:t>
                </a:r>
                <a:r>
                  <a:rPr lang="zh-CN" altLang="en-US" dirty="0"/>
                  <a:t> </a:t>
                </a:r>
                <a:r>
                  <a:rPr lang="en-US" altLang="zh-CN" dirty="0" err="1"/>
                  <a:t>OpenAI’s</a:t>
                </a:r>
                <a:r>
                  <a:rPr lang="zh-CN" altLang="en-US" dirty="0"/>
                  <a:t> </a:t>
                </a:r>
                <a:r>
                  <a:rPr lang="en-US" altLang="zh-CN" b="1" dirty="0"/>
                  <a:t>GPT-4</a:t>
                </a:r>
                <a:r>
                  <a:rPr lang="en-US" altLang="zh-CN" dirty="0"/>
                  <a:t>:</a:t>
                </a:r>
                <a:r>
                  <a:rPr lang="zh-CN" altLang="en-US" dirty="0"/>
                  <a:t> </a:t>
                </a:r>
                <a:r>
                  <a:rPr lang="en-US" altLang="zh-CN" dirty="0"/>
                  <a:t>Multimodal;</a:t>
                </a:r>
                <a:r>
                  <a:rPr lang="zh-CN" altLang="en-US" dirty="0"/>
                  <a:t> </a:t>
                </a:r>
                <a:r>
                  <a:rPr lang="en-US" altLang="zh-CN" dirty="0"/>
                  <a:t>Multilingual;</a:t>
                </a:r>
                <a:r>
                  <a:rPr lang="zh-CN" altLang="en-US" dirty="0"/>
                  <a:t> </a:t>
                </a:r>
                <a:r>
                  <a:rPr lang="en-US" altLang="zh-CN" dirty="0"/>
                  <a:t>Tool</a:t>
                </a:r>
                <a:r>
                  <a:rPr lang="zh-CN" altLang="en-US" dirty="0"/>
                  <a:t> </a:t>
                </a:r>
                <a:r>
                  <a:rPr lang="en-US" altLang="zh-CN" dirty="0"/>
                  <a:t>use;</a:t>
                </a:r>
                <a:r>
                  <a:rPr lang="zh-CN" altLang="en-US" dirty="0"/>
                  <a:t> </a:t>
                </a:r>
                <a:r>
                  <a:rPr lang="en-US" altLang="zh-CN" dirty="0"/>
                  <a:t>Mixture</a:t>
                </a:r>
                <a:r>
                  <a:rPr lang="zh-CN" altLang="en-US" dirty="0"/>
                  <a:t> </a:t>
                </a:r>
                <a:r>
                  <a:rPr lang="en-US" altLang="zh-CN" dirty="0"/>
                  <a:t>of</a:t>
                </a:r>
                <a:r>
                  <a:rPr lang="zh-CN" altLang="en-US" dirty="0"/>
                  <a:t> </a:t>
                </a:r>
                <a:r>
                  <a:rPr lang="en-US" altLang="zh-CN" dirty="0"/>
                  <a:t>Experts</a:t>
                </a:r>
                <a:endParaRPr lang="en-US" dirty="0"/>
              </a:p>
            </p:txBody>
          </p:sp>
        </mc:Choice>
        <mc:Fallback>
          <p:sp>
            <p:nvSpPr>
              <p:cNvPr id="8" name="Content Placeholder 7">
                <a:extLst>
                  <a:ext uri="{FF2B5EF4-FFF2-40B4-BE49-F238E27FC236}">
                    <a16:creationId xmlns:a16="http://schemas.microsoft.com/office/drawing/2014/main" id="{91260E7F-1709-C3C8-7DC7-5A313CA61523}"/>
                  </a:ext>
                </a:extLst>
              </p:cNvPr>
              <p:cNvSpPr>
                <a:spLocks noGrp="1" noRot="1" noChangeAspect="1" noMove="1" noResize="1" noEditPoints="1" noAdjustHandles="1" noChangeArrowheads="1" noChangeShapeType="1" noTextEdit="1"/>
              </p:cNvSpPr>
              <p:nvPr>
                <p:ph idx="1"/>
              </p:nvPr>
            </p:nvSpPr>
            <p:spPr>
              <a:blipFill>
                <a:blip r:embed="rId2"/>
                <a:stretch>
                  <a:fillRect l="-515" t="-1613" b="-9908"/>
                </a:stretch>
              </a:blipFill>
            </p:spPr>
            <p:txBody>
              <a:bodyPr/>
              <a:lstStyle/>
              <a:p>
                <a:r>
                  <a:rPr lang="en-US">
                    <a:noFill/>
                  </a:rPr>
                  <a:t> </a:t>
                </a:r>
              </a:p>
            </p:txBody>
          </p:sp>
        </mc:Fallback>
      </mc:AlternateContent>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altLang="zh-CN" dirty="0"/>
              <a:t>Key Techs Behind</a:t>
            </a:r>
            <a:r>
              <a:rPr lang="zh-CN" altLang="en-US" dirty="0"/>
              <a:t> </a:t>
            </a:r>
            <a:r>
              <a:rPr lang="en-US" altLang="zh-CN" dirty="0"/>
              <a:t>LLMs</a:t>
            </a:r>
            <a:endParaRPr lang="en-US" dirty="0"/>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6</a:t>
            </a:fld>
            <a:endParaRPr lang="en-US"/>
          </a:p>
        </p:txBody>
      </p:sp>
    </p:spTree>
    <p:extLst>
      <p:ext uri="{BB962C8B-B14F-4D97-AF65-F5344CB8AC3E}">
        <p14:creationId xmlns:p14="http://schemas.microsoft.com/office/powerpoint/2010/main" val="153995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8F6C2C-1902-2487-AA80-FAF3D8D4E91E}"/>
              </a:ext>
            </a:extLst>
          </p:cNvPr>
          <p:cNvSpPr>
            <a:spLocks noGrp="1"/>
          </p:cNvSpPr>
          <p:nvPr>
            <p:ph type="body" sz="quarter" idx="15"/>
          </p:nvPr>
        </p:nvSpPr>
        <p:spPr>
          <a:xfrm>
            <a:off x="812802" y="1215643"/>
            <a:ext cx="14630400" cy="3841794"/>
          </a:xfrm>
        </p:spPr>
        <p:txBody>
          <a:bodyPr/>
          <a:lstStyle/>
          <a:p>
            <a:r>
              <a:rPr lang="en-US" sz="4800" b="1" dirty="0">
                <a:solidFill>
                  <a:schemeClr val="bg1"/>
                </a:solidFill>
              </a:rPr>
              <a:t>How does human solve complex reasoning tasks?</a:t>
            </a:r>
          </a:p>
          <a:p>
            <a:r>
              <a:rPr lang="en-US" sz="4800" b="1" dirty="0">
                <a:solidFill>
                  <a:schemeClr val="bg1"/>
                </a:solidFill>
              </a:rPr>
              <a:t>Let’s instruct LLMs to do reasoning </a:t>
            </a:r>
            <a:r>
              <a:rPr lang="en-US" sz="4800" b="1" i="1" dirty="0">
                <a:solidFill>
                  <a:schemeClr val="bg1"/>
                </a:solidFill>
              </a:rPr>
              <a:t>wisely</a:t>
            </a:r>
          </a:p>
          <a:p>
            <a:r>
              <a:rPr lang="en-US" sz="4800" b="1" dirty="0">
                <a:solidFill>
                  <a:schemeClr val="bg1"/>
                </a:solidFill>
              </a:rPr>
              <a:t>by </a:t>
            </a:r>
            <a:r>
              <a:rPr lang="en-US" sz="4800" b="1" i="1" dirty="0">
                <a:solidFill>
                  <a:schemeClr val="bg1"/>
                </a:solidFill>
              </a:rPr>
              <a:t>human-like</a:t>
            </a:r>
            <a:r>
              <a:rPr lang="en-US" sz="4800" b="1" dirty="0">
                <a:solidFill>
                  <a:schemeClr val="bg1"/>
                </a:solidFill>
              </a:rPr>
              <a:t> prompting (not training).</a:t>
            </a:r>
          </a:p>
        </p:txBody>
      </p:sp>
      <p:sp>
        <p:nvSpPr>
          <p:cNvPr id="6" name="Slide Number Placeholder 5">
            <a:extLst>
              <a:ext uri="{FF2B5EF4-FFF2-40B4-BE49-F238E27FC236}">
                <a16:creationId xmlns:a16="http://schemas.microsoft.com/office/drawing/2014/main" id="{3613B206-157B-52D4-BE4C-0C2E8FD5CB71}"/>
              </a:ext>
            </a:extLst>
          </p:cNvPr>
          <p:cNvSpPr>
            <a:spLocks noGrp="1"/>
          </p:cNvSpPr>
          <p:nvPr>
            <p:ph type="sldNum" sz="quarter" idx="2"/>
          </p:nvPr>
        </p:nvSpPr>
        <p:spPr/>
        <p:txBody>
          <a:bodyPr/>
          <a:lstStyle/>
          <a:p>
            <a:fld id="{86CB4B4D-7CA3-9044-876B-883B54F8677D}" type="slidenum">
              <a:rPr lang="en-US" smtClean="0"/>
              <a:t>7</a:t>
            </a:fld>
            <a:endParaRPr lang="en-US"/>
          </a:p>
        </p:txBody>
      </p:sp>
    </p:spTree>
    <p:extLst>
      <p:ext uri="{BB962C8B-B14F-4D97-AF65-F5344CB8AC3E}">
        <p14:creationId xmlns:p14="http://schemas.microsoft.com/office/powerpoint/2010/main" val="887176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up of a diagram&#10;&#10;Description automatically generated">
            <a:extLst>
              <a:ext uri="{FF2B5EF4-FFF2-40B4-BE49-F238E27FC236}">
                <a16:creationId xmlns:a16="http://schemas.microsoft.com/office/drawing/2014/main" id="{06D258CC-E1D8-9F9D-E153-02451D854764}"/>
              </a:ext>
            </a:extLst>
          </p:cNvPr>
          <p:cNvPicPr>
            <a:picLocks noChangeAspect="1"/>
          </p:cNvPicPr>
          <p:nvPr/>
        </p:nvPicPr>
        <p:blipFill>
          <a:blip r:embed="rId3"/>
          <a:stretch>
            <a:fillRect/>
          </a:stretch>
        </p:blipFill>
        <p:spPr>
          <a:xfrm>
            <a:off x="101710" y="138301"/>
            <a:ext cx="12343429" cy="1790031"/>
          </a:xfrm>
          <a:prstGeom prst="rect">
            <a:avLst/>
          </a:prstGeom>
        </p:spPr>
      </p:pic>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8</a:t>
            </a:fld>
            <a:endParaRPr lang="en-US"/>
          </a:p>
        </p:txBody>
      </p:sp>
      <p:sp>
        <p:nvSpPr>
          <p:cNvPr id="4" name="Content Placeholder 7">
            <a:extLst>
              <a:ext uri="{FF2B5EF4-FFF2-40B4-BE49-F238E27FC236}">
                <a16:creationId xmlns:a16="http://schemas.microsoft.com/office/drawing/2014/main" id="{4BCE8753-F494-00B3-41A8-4EB3EBC445CF}"/>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Wu et al. </a:t>
            </a:r>
            <a:r>
              <a:rPr lang="en-US" sz="2400" dirty="0">
                <a:highlight>
                  <a:srgbClr val="FFFF00"/>
                </a:highlight>
              </a:rPr>
              <a:t>Get an A in Math</a:t>
            </a:r>
            <a:r>
              <a:rPr lang="en-US" sz="2400" dirty="0"/>
              <a:t>: Progressive Rectification Prompting (AAAI’24) </a:t>
            </a:r>
            <a:r>
              <a:rPr lang="en-US" sz="2400" dirty="0">
                <a:hlinkClick r:id="rId4"/>
              </a:rPr>
              <a:t>https://arxiv.org/abs/2312.06867</a:t>
            </a:r>
            <a:endParaRPr lang="en-US" sz="2400" dirty="0"/>
          </a:p>
        </p:txBody>
      </p:sp>
      <p:sp>
        <p:nvSpPr>
          <p:cNvPr id="9" name="Rounded Rectangle 8">
            <a:extLst>
              <a:ext uri="{FF2B5EF4-FFF2-40B4-BE49-F238E27FC236}">
                <a16:creationId xmlns:a16="http://schemas.microsoft.com/office/drawing/2014/main" id="{FCC9EDBE-D921-2841-93AC-F023CF358349}"/>
              </a:ext>
            </a:extLst>
          </p:cNvPr>
          <p:cNvSpPr>
            <a:spLocks noChangeAspect="1"/>
          </p:cNvSpPr>
          <p:nvPr/>
        </p:nvSpPr>
        <p:spPr>
          <a:xfrm>
            <a:off x="292166" y="2055249"/>
            <a:ext cx="6470943" cy="4192437"/>
          </a:xfrm>
          <a:prstGeom prst="roundRect">
            <a:avLst>
              <a:gd name="adj" fmla="val 6856"/>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000" dirty="0">
                <a:latin typeface="Helvetica Neue"/>
                <a:cs typeface="Helvetica Neue"/>
              </a:rPr>
              <a:t>Kyle</a:t>
            </a:r>
            <a:r>
              <a:rPr lang="zh-CN" altLang="en-US" sz="4000" dirty="0">
                <a:latin typeface="Helvetica Neue"/>
                <a:cs typeface="Helvetica Neue"/>
              </a:rPr>
              <a:t> </a:t>
            </a:r>
            <a:r>
              <a:rPr lang="en-US" altLang="zh-CN" sz="4000" dirty="0">
                <a:latin typeface="Helvetica Neue"/>
                <a:cs typeface="Helvetica Neue"/>
              </a:rPr>
              <a:t>bought</a:t>
            </a:r>
            <a:r>
              <a:rPr lang="zh-CN" altLang="en-US" sz="4000" dirty="0">
                <a:latin typeface="Helvetica Neue"/>
                <a:cs typeface="Helvetica Neue"/>
              </a:rPr>
              <a:t> </a:t>
            </a:r>
            <a:r>
              <a:rPr lang="en-US" altLang="zh-CN" sz="4000" dirty="0">
                <a:latin typeface="Helvetica Neue"/>
                <a:cs typeface="Helvetica Neue"/>
              </a:rPr>
              <a:t>last</a:t>
            </a:r>
            <a:r>
              <a:rPr lang="zh-CN" altLang="en-US" sz="4000" dirty="0">
                <a:latin typeface="Helvetica Neue"/>
                <a:cs typeface="Helvetica Neue"/>
              </a:rPr>
              <a:t> </a:t>
            </a:r>
            <a:r>
              <a:rPr lang="en-US" altLang="zh-CN" sz="4000" dirty="0">
                <a:latin typeface="Helvetica Neue"/>
                <a:cs typeface="Helvetica Neue"/>
              </a:rPr>
              <a:t>year’s</a:t>
            </a:r>
            <a:r>
              <a:rPr lang="zh-CN" altLang="en-US" sz="4000" dirty="0">
                <a:latin typeface="Helvetica Neue"/>
                <a:cs typeface="Helvetica Neue"/>
              </a:rPr>
              <a:t> </a:t>
            </a:r>
            <a:r>
              <a:rPr lang="en-US" altLang="zh-CN" sz="4000" dirty="0">
                <a:latin typeface="Helvetica Neue"/>
                <a:cs typeface="Helvetica Neue"/>
              </a:rPr>
              <a:t>best-selling</a:t>
            </a:r>
            <a:r>
              <a:rPr lang="zh-CN" altLang="en-US" sz="4000" dirty="0">
                <a:latin typeface="Helvetica Neue"/>
                <a:cs typeface="Helvetica Neue"/>
              </a:rPr>
              <a:t> </a:t>
            </a:r>
            <a:r>
              <a:rPr lang="en-US" altLang="zh-CN" sz="4000" dirty="0">
                <a:latin typeface="Helvetica Neue"/>
                <a:cs typeface="Helvetica Neue"/>
              </a:rPr>
              <a:t>book</a:t>
            </a:r>
            <a:r>
              <a:rPr lang="zh-CN" altLang="en-US" sz="4000" dirty="0">
                <a:latin typeface="Helvetica Neue"/>
                <a:cs typeface="Helvetica Neue"/>
              </a:rPr>
              <a:t> </a:t>
            </a:r>
            <a:r>
              <a:rPr lang="en-US" altLang="zh-CN" sz="4000" dirty="0">
                <a:latin typeface="Helvetica Neue"/>
                <a:cs typeface="Helvetica Neue"/>
              </a:rPr>
              <a:t>for</a:t>
            </a:r>
            <a:r>
              <a:rPr lang="zh-CN" altLang="en-US" sz="4000" dirty="0">
                <a:latin typeface="Helvetica Neue"/>
                <a:cs typeface="Helvetica Neue"/>
              </a:rPr>
              <a:t> </a:t>
            </a:r>
            <a:r>
              <a:rPr lang="en-US" altLang="zh-CN" sz="4000" dirty="0">
                <a:latin typeface="Helvetica Neue"/>
                <a:cs typeface="Helvetica Neue"/>
              </a:rPr>
              <a:t>$19.5.</a:t>
            </a:r>
            <a:r>
              <a:rPr lang="zh-CN" altLang="en-US" sz="4000" dirty="0">
                <a:latin typeface="Helvetica Neue"/>
                <a:cs typeface="Helvetica Neue"/>
              </a:rPr>
              <a:t> </a:t>
            </a:r>
            <a:r>
              <a:rPr lang="en-US" altLang="zh-CN" sz="4000" dirty="0">
                <a:latin typeface="Helvetica Neue"/>
                <a:cs typeface="Helvetica Neue"/>
              </a:rPr>
              <a:t>This</a:t>
            </a:r>
            <a:r>
              <a:rPr lang="zh-CN" altLang="en-US" sz="4000" dirty="0">
                <a:latin typeface="Helvetica Neue"/>
                <a:cs typeface="Helvetica Neue"/>
              </a:rPr>
              <a:t> </a:t>
            </a:r>
            <a:r>
              <a:rPr lang="en-US" altLang="zh-CN" sz="4000" dirty="0">
                <a:latin typeface="Helvetica Neue"/>
                <a:cs typeface="Helvetica Neue"/>
              </a:rPr>
              <a:t>is</a:t>
            </a:r>
            <a:r>
              <a:rPr lang="zh-CN" altLang="en-US" sz="4000" dirty="0">
                <a:latin typeface="Helvetica Neue"/>
                <a:cs typeface="Helvetica Neue"/>
              </a:rPr>
              <a:t> </a:t>
            </a:r>
            <a:r>
              <a:rPr lang="en-US" altLang="zh-CN" sz="4000" dirty="0">
                <a:latin typeface="Helvetica Neue"/>
                <a:cs typeface="Helvetica Neue"/>
              </a:rPr>
              <a:t>with</a:t>
            </a:r>
            <a:r>
              <a:rPr lang="zh-CN" altLang="en-US" sz="4000" dirty="0">
                <a:latin typeface="Helvetica Neue"/>
                <a:cs typeface="Helvetica Neue"/>
              </a:rPr>
              <a:t> </a:t>
            </a:r>
            <a:r>
              <a:rPr lang="en-US" altLang="zh-CN" sz="4000" dirty="0">
                <a:latin typeface="Helvetica Neue"/>
                <a:cs typeface="Helvetica Neue"/>
              </a:rPr>
              <a:t>a</a:t>
            </a:r>
            <a:r>
              <a:rPr lang="zh-CN" altLang="en-US" sz="4000" dirty="0">
                <a:latin typeface="Helvetica Neue"/>
                <a:cs typeface="Helvetica Neue"/>
              </a:rPr>
              <a:t> </a:t>
            </a:r>
            <a:r>
              <a:rPr lang="en-US" altLang="zh-CN" sz="4000" dirty="0">
                <a:latin typeface="Helvetica Neue"/>
                <a:cs typeface="Helvetica Neue"/>
              </a:rPr>
              <a:t>25%</a:t>
            </a:r>
            <a:r>
              <a:rPr lang="zh-CN" altLang="en-US" sz="4000" dirty="0">
                <a:latin typeface="Helvetica Neue"/>
                <a:cs typeface="Helvetica Neue"/>
              </a:rPr>
              <a:t> </a:t>
            </a:r>
            <a:r>
              <a:rPr lang="en-US" altLang="zh-CN" sz="4000" dirty="0">
                <a:latin typeface="Helvetica Neue"/>
                <a:cs typeface="Helvetica Neue"/>
              </a:rPr>
              <a:t>discount</a:t>
            </a:r>
            <a:r>
              <a:rPr lang="zh-CN" altLang="en-US" sz="4000" dirty="0">
                <a:latin typeface="Helvetica Neue"/>
                <a:cs typeface="Helvetica Neue"/>
              </a:rPr>
              <a:t> </a:t>
            </a:r>
            <a:r>
              <a:rPr lang="en-US" altLang="zh-CN" sz="4000" dirty="0">
                <a:latin typeface="Helvetica Neue"/>
                <a:cs typeface="Helvetica Neue"/>
              </a:rPr>
              <a:t>from</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original</a:t>
            </a:r>
            <a:r>
              <a:rPr lang="zh-CN" altLang="en-US" sz="4000" dirty="0">
                <a:latin typeface="Helvetica Neue"/>
                <a:cs typeface="Helvetica Neue"/>
              </a:rPr>
              <a:t> </a:t>
            </a:r>
            <a:r>
              <a:rPr lang="en-US" altLang="zh-CN" sz="4000" dirty="0">
                <a:latin typeface="Helvetica Neue"/>
                <a:cs typeface="Helvetica Neue"/>
              </a:rPr>
              <a:t>price.</a:t>
            </a:r>
            <a:r>
              <a:rPr lang="zh-CN" altLang="en-US" sz="4000" dirty="0">
                <a:latin typeface="Helvetica Neue"/>
                <a:cs typeface="Helvetica Neue"/>
              </a:rPr>
              <a:t> </a:t>
            </a:r>
            <a:r>
              <a:rPr lang="en-US" altLang="zh-CN" sz="4000" dirty="0">
                <a:latin typeface="Helvetica Neue"/>
                <a:cs typeface="Helvetica Neue"/>
              </a:rPr>
              <a:t>What</a:t>
            </a:r>
            <a:r>
              <a:rPr lang="zh-CN" altLang="en-US" sz="4000" dirty="0">
                <a:latin typeface="Helvetica Neue"/>
                <a:cs typeface="Helvetica Neue"/>
              </a:rPr>
              <a:t> </a:t>
            </a:r>
            <a:r>
              <a:rPr lang="en-US" altLang="zh-CN" sz="4000" dirty="0">
                <a:latin typeface="Helvetica Neue"/>
                <a:cs typeface="Helvetica Neue"/>
              </a:rPr>
              <a:t>was</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original</a:t>
            </a:r>
            <a:r>
              <a:rPr lang="zh-CN" altLang="en-US" sz="4000" dirty="0">
                <a:latin typeface="Helvetica Neue"/>
                <a:cs typeface="Helvetica Neue"/>
              </a:rPr>
              <a:t> </a:t>
            </a:r>
            <a:r>
              <a:rPr lang="en-US" altLang="zh-CN" sz="4000" dirty="0">
                <a:latin typeface="Helvetica Neue"/>
                <a:cs typeface="Helvetica Neue"/>
              </a:rPr>
              <a:t>price</a:t>
            </a:r>
            <a:r>
              <a:rPr lang="zh-CN" altLang="en-US" sz="4000" dirty="0">
                <a:latin typeface="Helvetica Neue"/>
                <a:cs typeface="Helvetica Neue"/>
              </a:rPr>
              <a:t> </a:t>
            </a:r>
            <a:r>
              <a:rPr lang="en-US" altLang="zh-CN" sz="4000" dirty="0">
                <a:latin typeface="Helvetica Neue"/>
                <a:cs typeface="Helvetica Neue"/>
              </a:rPr>
              <a:t>of</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book?</a:t>
            </a:r>
            <a:endParaRPr lang="en-US" sz="4000" dirty="0">
              <a:latin typeface="Helvetica Neue"/>
              <a:cs typeface="Helvetica Neue"/>
            </a:endParaRPr>
          </a:p>
        </p:txBody>
      </p:sp>
      <p:sp>
        <p:nvSpPr>
          <p:cNvPr id="10" name="Rounded Rectangle 9">
            <a:extLst>
              <a:ext uri="{FF2B5EF4-FFF2-40B4-BE49-F238E27FC236}">
                <a16:creationId xmlns:a16="http://schemas.microsoft.com/office/drawing/2014/main" id="{D60F1B14-5312-D619-56E8-F27EDC35F4D5}"/>
              </a:ext>
            </a:extLst>
          </p:cNvPr>
          <p:cNvSpPr>
            <a:spLocks noChangeAspect="1"/>
          </p:cNvSpPr>
          <p:nvPr/>
        </p:nvSpPr>
        <p:spPr>
          <a:xfrm>
            <a:off x="7211988" y="2055249"/>
            <a:ext cx="8493422" cy="4192437"/>
          </a:xfrm>
          <a:prstGeom prst="roundRect">
            <a:avLst>
              <a:gd name="adj" fmla="val 6856"/>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4000" dirty="0">
                <a:latin typeface="Helvetica Neue"/>
                <a:cs typeface="Helvetica Neue"/>
              </a:rPr>
              <a:t>First,</a:t>
            </a:r>
            <a:r>
              <a:rPr lang="zh-CN" altLang="en-US" sz="4000" dirty="0">
                <a:latin typeface="Helvetica Neue"/>
                <a:cs typeface="Helvetica Neue"/>
              </a:rPr>
              <a:t> </a:t>
            </a:r>
            <a:r>
              <a:rPr lang="en-US" altLang="zh-CN" sz="4000" dirty="0">
                <a:latin typeface="Helvetica Neue"/>
                <a:cs typeface="Helvetica Neue"/>
              </a:rPr>
              <a:t>we</a:t>
            </a:r>
            <a:r>
              <a:rPr lang="zh-CN" altLang="en-US" sz="4000" dirty="0">
                <a:latin typeface="Helvetica Neue"/>
                <a:cs typeface="Helvetica Neue"/>
              </a:rPr>
              <a:t> </a:t>
            </a:r>
            <a:r>
              <a:rPr lang="en-US" altLang="zh-CN" sz="4000" dirty="0">
                <a:latin typeface="Helvetica Neue"/>
                <a:cs typeface="Helvetica Neue"/>
              </a:rPr>
              <a:t>need</a:t>
            </a:r>
            <a:r>
              <a:rPr lang="zh-CN" altLang="en-US" sz="4000" dirty="0">
                <a:latin typeface="Helvetica Neue"/>
                <a:cs typeface="Helvetica Neue"/>
              </a:rPr>
              <a:t> </a:t>
            </a:r>
            <a:r>
              <a:rPr lang="en-US" altLang="zh-CN" sz="4000" dirty="0">
                <a:latin typeface="Helvetica Neue"/>
                <a:cs typeface="Helvetica Neue"/>
              </a:rPr>
              <a:t>to</a:t>
            </a:r>
            <a:r>
              <a:rPr lang="zh-CN" altLang="en-US" sz="4000" dirty="0">
                <a:latin typeface="Helvetica Neue"/>
                <a:cs typeface="Helvetica Neue"/>
              </a:rPr>
              <a:t> </a:t>
            </a:r>
            <a:r>
              <a:rPr lang="en-US" altLang="zh-CN" sz="4000" dirty="0">
                <a:latin typeface="Helvetica Neue"/>
                <a:cs typeface="Helvetica Neue"/>
              </a:rPr>
              <a:t>find</a:t>
            </a:r>
            <a:r>
              <a:rPr lang="zh-CN" altLang="en-US" sz="4000" dirty="0">
                <a:latin typeface="Helvetica Neue"/>
                <a:cs typeface="Helvetica Neue"/>
              </a:rPr>
              <a:t> </a:t>
            </a:r>
            <a:r>
              <a:rPr lang="en-US" altLang="zh-CN" sz="4000" dirty="0">
                <a:latin typeface="Helvetica Neue"/>
                <a:cs typeface="Helvetica Neue"/>
              </a:rPr>
              <a:t>how</a:t>
            </a:r>
            <a:r>
              <a:rPr lang="zh-CN" altLang="en-US" sz="4000" dirty="0">
                <a:latin typeface="Helvetica Neue"/>
                <a:cs typeface="Helvetica Neue"/>
              </a:rPr>
              <a:t> </a:t>
            </a:r>
            <a:r>
              <a:rPr lang="en-US" altLang="zh-CN" sz="4000" dirty="0">
                <a:latin typeface="Helvetica Neue"/>
                <a:cs typeface="Helvetica Neue"/>
              </a:rPr>
              <a:t>much</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book</a:t>
            </a:r>
            <a:r>
              <a:rPr lang="zh-CN" altLang="en-US" sz="4000" dirty="0">
                <a:latin typeface="Helvetica Neue"/>
                <a:cs typeface="Helvetica Neue"/>
              </a:rPr>
              <a:t> </a:t>
            </a:r>
            <a:r>
              <a:rPr lang="en-US" altLang="zh-CN" sz="4000" dirty="0">
                <a:latin typeface="Helvetica Neue"/>
                <a:cs typeface="Helvetica Neue"/>
              </a:rPr>
              <a:t>was</a:t>
            </a:r>
            <a:r>
              <a:rPr lang="zh-CN" altLang="en-US" sz="4000" dirty="0">
                <a:latin typeface="Helvetica Neue"/>
                <a:cs typeface="Helvetica Neue"/>
              </a:rPr>
              <a:t> </a:t>
            </a:r>
            <a:r>
              <a:rPr lang="en-US" altLang="zh-CN" sz="4000" dirty="0">
                <a:latin typeface="Helvetica Neue"/>
                <a:cs typeface="Helvetica Neue"/>
              </a:rPr>
              <a:t>discounted</a:t>
            </a:r>
            <a:r>
              <a:rPr lang="zh-CN" altLang="en-US" sz="4000" dirty="0">
                <a:latin typeface="Helvetica Neue"/>
                <a:cs typeface="Helvetica Neue"/>
              </a:rPr>
              <a:t> </a:t>
            </a:r>
            <a:r>
              <a:rPr lang="en-US" altLang="zh-CN" sz="4000" dirty="0">
                <a:latin typeface="Helvetica Neue"/>
                <a:cs typeface="Helvetica Neue"/>
              </a:rPr>
              <a:t>by</a:t>
            </a:r>
            <a:r>
              <a:rPr lang="zh-CN" altLang="en-US" sz="4000" dirty="0">
                <a:latin typeface="Helvetica Neue"/>
                <a:cs typeface="Helvetica Neue"/>
              </a:rPr>
              <a:t> </a:t>
            </a:r>
            <a:r>
              <a:rPr lang="en-US" altLang="zh-CN" sz="4000" dirty="0">
                <a:latin typeface="Helvetica Neue"/>
                <a:cs typeface="Helvetica Neue"/>
              </a:rPr>
              <a:t>25%</a:t>
            </a:r>
            <a:r>
              <a:rPr lang="zh-CN" altLang="en-US" sz="4000" dirty="0">
                <a:latin typeface="Helvetica Neue"/>
                <a:cs typeface="Helvetica Neue"/>
              </a:rPr>
              <a:t> </a:t>
            </a:r>
            <a:r>
              <a:rPr lang="en-US" altLang="zh-CN" sz="4000" dirty="0">
                <a:latin typeface="Helvetica Neue"/>
                <a:cs typeface="Helvetica Neue"/>
              </a:rPr>
              <a:t>of</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original</a:t>
            </a:r>
            <a:r>
              <a:rPr lang="zh-CN" altLang="en-US" sz="4000" dirty="0">
                <a:latin typeface="Helvetica Neue"/>
                <a:cs typeface="Helvetica Neue"/>
              </a:rPr>
              <a:t> </a:t>
            </a:r>
            <a:r>
              <a:rPr lang="en-US" altLang="zh-CN" sz="4000" dirty="0">
                <a:latin typeface="Helvetica Neue"/>
                <a:cs typeface="Helvetica Neue"/>
              </a:rPr>
              <a:t>price</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19.5.</a:t>
            </a:r>
            <a:r>
              <a:rPr lang="zh-CN" altLang="en-US" sz="4000" dirty="0">
                <a:latin typeface="Helvetica Neue"/>
                <a:cs typeface="Helvetica Neue"/>
              </a:rPr>
              <a:t> </a:t>
            </a:r>
            <a:r>
              <a:rPr lang="en-US" altLang="zh-CN" sz="4000" dirty="0">
                <a:latin typeface="Helvetica Neue"/>
                <a:cs typeface="Helvetica Neue"/>
              </a:rPr>
              <a:t>Therefore,</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original</a:t>
            </a:r>
            <a:r>
              <a:rPr lang="zh-CN" altLang="en-US" sz="4000" dirty="0">
                <a:latin typeface="Helvetica Neue"/>
                <a:cs typeface="Helvetica Neue"/>
              </a:rPr>
              <a:t> </a:t>
            </a:r>
            <a:r>
              <a:rPr lang="en-US" altLang="zh-CN" sz="4000" dirty="0">
                <a:latin typeface="Helvetica Neue"/>
                <a:cs typeface="Helvetica Neue"/>
              </a:rPr>
              <a:t>price</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19.5/0.25</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78.</a:t>
            </a:r>
            <a:r>
              <a:rPr lang="zh-CN" altLang="en-US" sz="4000" dirty="0">
                <a:latin typeface="Helvetica Neue"/>
                <a:cs typeface="Helvetica Neue"/>
              </a:rPr>
              <a:t> </a:t>
            </a:r>
            <a:r>
              <a:rPr lang="en-US" altLang="zh-CN" sz="4000" dirty="0">
                <a:latin typeface="Helvetica Neue"/>
                <a:cs typeface="Helvetica Neue"/>
              </a:rPr>
              <a:t>Therefore,</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answer</a:t>
            </a:r>
            <a:r>
              <a:rPr lang="zh-CN" altLang="en-US" sz="4000" dirty="0">
                <a:latin typeface="Helvetica Neue"/>
                <a:cs typeface="Helvetica Neue"/>
              </a:rPr>
              <a:t> </a:t>
            </a:r>
            <a:r>
              <a:rPr lang="en-US" altLang="zh-CN" sz="4000" dirty="0">
                <a:latin typeface="Helvetica Neue"/>
                <a:cs typeface="Helvetica Neue"/>
              </a:rPr>
              <a:t>is</a:t>
            </a:r>
            <a:r>
              <a:rPr lang="zh-CN" altLang="en-US" sz="4000" dirty="0">
                <a:latin typeface="Helvetica Neue"/>
                <a:cs typeface="Helvetica Neue"/>
              </a:rPr>
              <a:t> </a:t>
            </a:r>
            <a:r>
              <a:rPr lang="en-US" altLang="zh-CN" sz="4000" dirty="0">
                <a:latin typeface="Helvetica Neue"/>
                <a:cs typeface="Helvetica Neue"/>
              </a:rPr>
              <a:t>78.</a:t>
            </a:r>
            <a:r>
              <a:rPr lang="zh-CN" altLang="en-US" sz="4000" dirty="0">
                <a:latin typeface="Helvetica Neue"/>
                <a:cs typeface="Helvetica Neue"/>
              </a:rPr>
              <a:t> </a:t>
            </a:r>
            <a:r>
              <a:rPr lang="en-US" altLang="zh-CN" sz="4000" dirty="0">
                <a:solidFill>
                  <a:srgbClr val="FF0000"/>
                </a:solidFill>
                <a:latin typeface="Helvetica Neue"/>
                <a:cs typeface="Helvetica Neue"/>
              </a:rPr>
              <a:t>×</a:t>
            </a:r>
            <a:endParaRPr lang="en-US" sz="4000" dirty="0">
              <a:solidFill>
                <a:srgbClr val="FF0000"/>
              </a:solidFill>
              <a:latin typeface="Helvetica Neue"/>
              <a:cs typeface="Helvetica Neue"/>
            </a:endParaRPr>
          </a:p>
        </p:txBody>
      </p:sp>
      <p:sp>
        <p:nvSpPr>
          <p:cNvPr id="11" name="Rounded Rectangle 10">
            <a:extLst>
              <a:ext uri="{FF2B5EF4-FFF2-40B4-BE49-F238E27FC236}">
                <a16:creationId xmlns:a16="http://schemas.microsoft.com/office/drawing/2014/main" id="{D11BC058-81BE-4492-7EDC-92FE899B93FE}"/>
              </a:ext>
            </a:extLst>
          </p:cNvPr>
          <p:cNvSpPr>
            <a:spLocks noChangeAspect="1"/>
          </p:cNvSpPr>
          <p:nvPr/>
        </p:nvSpPr>
        <p:spPr>
          <a:xfrm>
            <a:off x="292166" y="6434892"/>
            <a:ext cx="15413244" cy="1363387"/>
          </a:xfrm>
          <a:prstGeom prst="roundRect">
            <a:avLst>
              <a:gd name="adj" fmla="val 6856"/>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4000" dirty="0">
                <a:latin typeface="Helvetica Neue"/>
                <a:cs typeface="Helvetica Neue"/>
              </a:rPr>
              <a:t>19.5</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(1</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0.25)</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26.</a:t>
            </a:r>
            <a:r>
              <a:rPr lang="zh-CN" altLang="en-US" sz="4000" dirty="0">
                <a:latin typeface="Helvetica Neue"/>
                <a:cs typeface="Helvetica Neue"/>
              </a:rPr>
              <a:t> </a:t>
            </a:r>
            <a:endParaRPr lang="en-US" sz="4000" dirty="0">
              <a:latin typeface="Helvetica Neue"/>
              <a:cs typeface="Helvetica Neue"/>
            </a:endParaRPr>
          </a:p>
        </p:txBody>
      </p:sp>
    </p:spTree>
    <p:extLst>
      <p:ext uri="{BB962C8B-B14F-4D97-AF65-F5344CB8AC3E}">
        <p14:creationId xmlns:p14="http://schemas.microsoft.com/office/powerpoint/2010/main" val="4034401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theme/theme1.xml><?xml version="1.0" encoding="utf-8"?>
<a:theme xmlns:a="http://schemas.openxmlformats.org/drawingml/2006/main" name="16x9_Template_Shell_Basics">
  <a:themeElements>
    <a:clrScheme name="Pinterest_Theme_Colors_2015 1">
      <a:dk1>
        <a:srgbClr val="4C4C4C"/>
      </a:dk1>
      <a:lt1>
        <a:sysClr val="window" lastClr="FFFFFF"/>
      </a:lt1>
      <a:dk2>
        <a:srgbClr val="98938A"/>
      </a:dk2>
      <a:lt2>
        <a:srgbClr val="D6D4CF"/>
      </a:lt2>
      <a:accent1>
        <a:srgbClr val="BD081C"/>
      </a:accent1>
      <a:accent2>
        <a:srgbClr val="E27A3F"/>
      </a:accent2>
      <a:accent3>
        <a:srgbClr val="F2BE5C"/>
      </a:accent3>
      <a:accent4>
        <a:srgbClr val="9DC63E"/>
      </a:accent4>
      <a:accent5>
        <a:srgbClr val="4AAEB8"/>
      </a:accent5>
      <a:accent6>
        <a:srgbClr val="5D6FA5"/>
      </a:accent6>
      <a:hlink>
        <a:srgbClr val="3B3B3B"/>
      </a:hlink>
      <a:folHlink>
        <a:srgbClr val="8681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8938A"/>
        </a:solidFill>
        <a:ln>
          <a:noFill/>
        </a:ln>
        <a:effectLst/>
      </a:spPr>
      <a:bodyPr rtlCol="0" anchor="ctr"/>
      <a:lstStyle>
        <a:defPPr algn="ctr">
          <a:defRPr sz="2500" dirty="0" smtClean="0">
            <a:latin typeface="Helvetica Neue"/>
            <a:cs typeface="Helvetica Neue"/>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500" dirty="0" err="1" smtClean="0">
            <a:latin typeface="Helvetica Neue"/>
            <a:cs typeface="Helvetica Neue"/>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18195</TotalTime>
  <Words>1519</Words>
  <Application>Microsoft Macintosh PowerPoint</Application>
  <PresentationFormat>Custom</PresentationFormat>
  <Paragraphs>220</Paragraphs>
  <Slides>19</Slides>
  <Notes>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19</vt:i4>
      </vt:variant>
    </vt:vector>
  </HeadingPairs>
  <TitlesOfParts>
    <vt:vector size="33" baseType="lpstr">
      <vt:lpstr>KaiTi</vt:lpstr>
      <vt:lpstr>Kaiti TC</vt:lpstr>
      <vt:lpstr>Zapf Dingbats</vt:lpstr>
      <vt:lpstr>Arial</vt:lpstr>
      <vt:lpstr>Calibri</vt:lpstr>
      <vt:lpstr>Cambria Math</vt:lpstr>
      <vt:lpstr>Colfax</vt:lpstr>
      <vt:lpstr>Georgia</vt:lpstr>
      <vt:lpstr>Gill Sans</vt:lpstr>
      <vt:lpstr>Helvetica Neue</vt:lpstr>
      <vt:lpstr>Helvetica Neue Light</vt:lpstr>
      <vt:lpstr>Palatino</vt:lpstr>
      <vt:lpstr>Wingdings</vt:lpstr>
      <vt:lpstr>16x9_Template_Shell_Basics</vt:lpstr>
      <vt:lpstr>PowerPoint Presentation</vt:lpstr>
      <vt:lpstr>Reasoning in Natural Language</vt:lpstr>
      <vt:lpstr>Reasoning in Natural Language (cont.)</vt:lpstr>
      <vt:lpstr>PowerPoint Presentation</vt:lpstr>
      <vt:lpstr>Abductive Reasoning</vt:lpstr>
      <vt:lpstr>Chain of Thoughts</vt:lpstr>
      <vt:lpstr>Key Techs Behind LLMs</vt:lpstr>
      <vt:lpstr>PowerPoint Presentation</vt:lpstr>
      <vt:lpstr>PowerPoint Presentation</vt:lpstr>
      <vt:lpstr>PowerPoint Presentation</vt:lpstr>
      <vt:lpstr>PowerPoint Presentation</vt:lpstr>
      <vt:lpstr>PowerPoint Presentation</vt:lpstr>
      <vt:lpstr>Closed-Book</vt:lpstr>
      <vt:lpstr>PowerPoint Presentation</vt:lpstr>
      <vt:lpstr>PowerPoint Presentation</vt:lpstr>
      <vt:lpstr>Commonsense Reasoning</vt:lpstr>
      <vt:lpstr>Generating Diverse Explanations</vt:lpstr>
      <vt:lpstr>Take Away</vt:lpstr>
      <vt:lpstr>Welcome to visit our lab!</vt:lpstr>
    </vt:vector>
  </TitlesOfParts>
  <Company>Aaron Rabideau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Rabideau</dc:creator>
  <cp:lastModifiedBy>Meng Jiang</cp:lastModifiedBy>
  <cp:revision>2381</cp:revision>
  <cp:lastPrinted>2016-04-21T19:59:33Z</cp:lastPrinted>
  <dcterms:created xsi:type="dcterms:W3CDTF">2013-10-17T20:28:19Z</dcterms:created>
  <dcterms:modified xsi:type="dcterms:W3CDTF">2024-02-07T15:36:37Z</dcterms:modified>
</cp:coreProperties>
</file>